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 id="2147483743" r:id="rId5"/>
    <p:sldMasterId id="2147483747" r:id="rId6"/>
    <p:sldMasterId id="2147483749" r:id="rId7"/>
    <p:sldMasterId id="2147483750" r:id="rId8"/>
  </p:sldMasterIdLst>
  <p:notesMasterIdLst>
    <p:notesMasterId r:id="rId31"/>
  </p:notesMasterIdLst>
  <p:handoutMasterIdLst>
    <p:handoutMasterId r:id="rId32"/>
  </p:handoutMasterIdLst>
  <p:sldIdLst>
    <p:sldId id="537" r:id="rId9"/>
    <p:sldId id="558" r:id="rId10"/>
    <p:sldId id="560" r:id="rId11"/>
    <p:sldId id="539" r:id="rId12"/>
    <p:sldId id="280" r:id="rId13"/>
    <p:sldId id="276" r:id="rId14"/>
    <p:sldId id="289" r:id="rId15"/>
    <p:sldId id="283" r:id="rId16"/>
    <p:sldId id="274" r:id="rId17"/>
    <p:sldId id="275" r:id="rId18"/>
    <p:sldId id="545" r:id="rId19"/>
    <p:sldId id="257" r:id="rId20"/>
    <p:sldId id="548" r:id="rId21"/>
    <p:sldId id="552" r:id="rId22"/>
    <p:sldId id="563" r:id="rId23"/>
    <p:sldId id="564" r:id="rId24"/>
    <p:sldId id="561" r:id="rId25"/>
    <p:sldId id="562" r:id="rId26"/>
    <p:sldId id="565" r:id="rId27"/>
    <p:sldId id="566" r:id="rId28"/>
    <p:sldId id="567" r:id="rId29"/>
    <p:sldId id="544" r:id="rId30"/>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Moran, Donald W" initials="MDW" lastIdx="1" clrIdx="0">
    <p:extLst>
      <p:ext uri="{19B8F6BF-5375-455C-9EA6-DF929625EA0E}">
        <p15:presenceInfo xmlns:p15="http://schemas.microsoft.com/office/powerpoint/2012/main" userId="S::dmcmoran@wsu.edu::7c7afcc3-d5ce-4f89-8d70-7f02d43b80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0C0"/>
    <a:srgbClr val="414126"/>
    <a:srgbClr val="F2B800"/>
    <a:srgbClr val="4E7932"/>
    <a:srgbClr val="35351A"/>
    <a:srgbClr val="649A3F"/>
    <a:srgbClr val="7B9D3D"/>
    <a:srgbClr val="FBDF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3" autoAdjust="0"/>
    <p:restoredTop sz="58796" autoAdjust="0"/>
  </p:normalViewPr>
  <p:slideViewPr>
    <p:cSldViewPr snapToGrid="0">
      <p:cViewPr varScale="1">
        <p:scale>
          <a:sx n="64" d="100"/>
          <a:sy n="64" d="100"/>
        </p:scale>
        <p:origin x="3894"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6578"/>
          </a:xfrm>
          <a:prstGeom prst="rect">
            <a:avLst/>
          </a:prstGeom>
        </p:spPr>
        <p:txBody>
          <a:bodyPr vert="horz" lIns="92117" tIns="46058" rIns="92117" bIns="46058" rtlCol="0"/>
          <a:lstStyle>
            <a:lvl1pPr algn="l">
              <a:defRPr sz="1200"/>
            </a:lvl1pPr>
          </a:lstStyle>
          <a:p>
            <a:endParaRPr lang="en-US" dirty="0"/>
          </a:p>
        </p:txBody>
      </p:sp>
      <p:sp>
        <p:nvSpPr>
          <p:cNvPr id="3" name="Date Placeholder 2"/>
          <p:cNvSpPr>
            <a:spLocks noGrp="1"/>
          </p:cNvSpPr>
          <p:nvPr>
            <p:ph type="dt" sz="quarter" idx="1"/>
          </p:nvPr>
        </p:nvSpPr>
        <p:spPr>
          <a:xfrm>
            <a:off x="3971172" y="0"/>
            <a:ext cx="3037627" cy="466578"/>
          </a:xfrm>
          <a:prstGeom prst="rect">
            <a:avLst/>
          </a:prstGeom>
        </p:spPr>
        <p:txBody>
          <a:bodyPr vert="horz" lIns="92117" tIns="46058" rIns="92117" bIns="46058" rtlCol="0"/>
          <a:lstStyle>
            <a:lvl1pPr algn="r">
              <a:defRPr sz="1200"/>
            </a:lvl1pPr>
          </a:lstStyle>
          <a:p>
            <a:fld id="{555F048C-E474-46F9-B412-721604D46754}" type="datetimeFigureOut">
              <a:rPr lang="en-US" smtClean="0"/>
              <a:t>10/26/2021</a:t>
            </a:fld>
            <a:endParaRPr lang="en-US" dirty="0"/>
          </a:p>
        </p:txBody>
      </p:sp>
      <p:sp>
        <p:nvSpPr>
          <p:cNvPr id="4" name="Footer Placeholder 3"/>
          <p:cNvSpPr>
            <a:spLocks noGrp="1"/>
          </p:cNvSpPr>
          <p:nvPr>
            <p:ph type="ftr" sz="quarter" idx="2"/>
          </p:nvPr>
        </p:nvSpPr>
        <p:spPr>
          <a:xfrm>
            <a:off x="0" y="8829822"/>
            <a:ext cx="3037627" cy="466578"/>
          </a:xfrm>
          <a:prstGeom prst="rect">
            <a:avLst/>
          </a:prstGeom>
        </p:spPr>
        <p:txBody>
          <a:bodyPr vert="horz" lIns="92117" tIns="46058" rIns="92117" bIns="460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72" y="8829822"/>
            <a:ext cx="3037627" cy="466578"/>
          </a:xfrm>
          <a:prstGeom prst="rect">
            <a:avLst/>
          </a:prstGeom>
        </p:spPr>
        <p:txBody>
          <a:bodyPr vert="horz" lIns="92117" tIns="46058" rIns="92117" bIns="46058" rtlCol="0" anchor="b"/>
          <a:lstStyle>
            <a:lvl1pPr algn="r">
              <a:defRPr sz="1200"/>
            </a:lvl1pPr>
          </a:lstStyle>
          <a:p>
            <a:fld id="{8F3DFD70-7011-4C39-80B9-371AEF64CDF9}" type="slidenum">
              <a:rPr lang="en-US" smtClean="0"/>
              <a:t>‹#›</a:t>
            </a:fld>
            <a:endParaRPr lang="en-US" dirty="0"/>
          </a:p>
        </p:txBody>
      </p:sp>
    </p:spTree>
    <p:extLst>
      <p:ext uri="{BB962C8B-B14F-4D97-AF65-F5344CB8AC3E}">
        <p14:creationId xmlns:p14="http://schemas.microsoft.com/office/powerpoint/2010/main" val="51755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BF8AF33D-1D0B-4C98-A69C-54C7EC94F29C}" type="datetimeFigureOut">
              <a:rPr lang="en-US" smtClean="0"/>
              <a:t>10/26/2021</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88609FB7-464F-4B30-BAE7-0DCC1E2C5074}" type="slidenum">
              <a:rPr lang="en-US" smtClean="0"/>
              <a:t>‹#›</a:t>
            </a:fld>
            <a:endParaRPr lang="en-US" dirty="0"/>
          </a:p>
        </p:txBody>
      </p:sp>
    </p:spTree>
    <p:extLst>
      <p:ext uri="{BB962C8B-B14F-4D97-AF65-F5344CB8AC3E}">
        <p14:creationId xmlns:p14="http://schemas.microsoft.com/office/powerpoint/2010/main" val="100235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32263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Information regarding FRSAN</a:t>
            </a:r>
          </a:p>
          <a:p>
            <a:endParaRPr lang="en-US" dirty="0"/>
          </a:p>
          <a:p>
            <a:r>
              <a:rPr lang="en-US" dirty="0"/>
              <a:t>Identify our program and partners:</a:t>
            </a:r>
          </a:p>
          <a:p>
            <a:endParaRPr lang="en-US" dirty="0"/>
          </a:p>
          <a:p>
            <a:r>
              <a:rPr lang="en-US" dirty="0"/>
              <a:t>Western Regional Agricultural Stress Assistance Program (WRASAP): OSU, VOA WW</a:t>
            </a:r>
          </a:p>
          <a:p>
            <a:endParaRPr lang="en-US" dirty="0"/>
          </a:p>
          <a:p>
            <a:pPr marL="172719" indent="-172719">
              <a:buFont typeface="Arial" panose="020B0604020202020204" pitchFamily="34" charset="0"/>
              <a:buChar char="•"/>
            </a:pPr>
            <a:r>
              <a:rPr lang="en-US" i="1" dirty="0"/>
              <a:t>Objective 1: Establish a diverse, regionally-representative network of member organizations. </a:t>
            </a:r>
          </a:p>
          <a:p>
            <a:pPr marL="172719" indent="-172719">
              <a:buFont typeface="Arial" panose="020B0604020202020204" pitchFamily="34" charset="0"/>
              <a:buChar char="•"/>
            </a:pPr>
            <a:endParaRPr lang="en-US" i="1" dirty="0"/>
          </a:p>
          <a:p>
            <a:pPr marL="172719" indent="-172719" defTabSz="921167">
              <a:buFont typeface="Arial" panose="020B0604020202020204" pitchFamily="34" charset="0"/>
              <a:buChar char="•"/>
              <a:defRPr/>
            </a:pPr>
            <a:r>
              <a:rPr lang="en-US" i="1" dirty="0"/>
              <a:t>Objective 2: Develop a clearinghouse of farmer assistance programs in the region.</a:t>
            </a:r>
          </a:p>
          <a:p>
            <a:pPr marL="172719" indent="-172719" defTabSz="921167">
              <a:buFont typeface="Arial" panose="020B0604020202020204" pitchFamily="34" charset="0"/>
              <a:buChar char="•"/>
              <a:defRPr/>
            </a:pPr>
            <a:r>
              <a:rPr lang="en-US" i="1" dirty="0"/>
              <a:t> </a:t>
            </a:r>
            <a:endParaRPr lang="en-US" dirty="0"/>
          </a:p>
          <a:p>
            <a:pPr marL="172719" indent="-172719" defTabSz="921167">
              <a:buFont typeface="Arial" panose="020B0604020202020204" pitchFamily="34" charset="0"/>
              <a:buChar char="•"/>
              <a:defRPr/>
            </a:pPr>
            <a:r>
              <a:rPr lang="en-US" i="1" dirty="0"/>
              <a:t>Objective 3: Educate individuals/team in your region about FRSAN activities and how they can access and use existing resources and programs in their work with agricultural workers and communities under stress.</a:t>
            </a:r>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8609FB7-464F-4B30-BAE7-0DCC1E2C5074}" type="slidenum">
              <a:rPr lang="en-US" smtClean="0"/>
              <a:t>13</a:t>
            </a:fld>
            <a:endParaRPr lang="en-US" dirty="0"/>
          </a:p>
        </p:txBody>
      </p:sp>
    </p:spTree>
    <p:extLst>
      <p:ext uri="{BB962C8B-B14F-4D97-AF65-F5344CB8AC3E}">
        <p14:creationId xmlns:p14="http://schemas.microsoft.com/office/powerpoint/2010/main" val="265552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09FB7-464F-4B30-BAE7-0DCC1E2C5074}" type="slidenum">
              <a:rPr lang="en-US" smtClean="0"/>
              <a:t>19</a:t>
            </a:fld>
            <a:endParaRPr lang="en-US" dirty="0"/>
          </a:p>
        </p:txBody>
      </p:sp>
    </p:spTree>
    <p:extLst>
      <p:ext uri="{BB962C8B-B14F-4D97-AF65-F5344CB8AC3E}">
        <p14:creationId xmlns:p14="http://schemas.microsoft.com/office/powerpoint/2010/main" val="55555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54%.</a:t>
            </a:r>
            <a:r>
              <a:rPr lang="en-US" dirty="0"/>
              <a:t> More than half of people who died by suicide did not have a known mental health condition.</a:t>
            </a:r>
          </a:p>
          <a:p>
            <a:endParaRPr lang="en-US" dirty="0"/>
          </a:p>
          <a:p>
            <a:endParaRPr lang="en-US" dirty="0"/>
          </a:p>
          <a:p>
            <a:r>
              <a:rPr lang="en-US" dirty="0"/>
              <a:t>4.3% of adults age 18 and older in the United States had thoughts about suicide in 2017. Among adults across all age groups, the prevalence of serious suicidal thoughts was highest among adults aged 18-25 (10.5%).</a:t>
            </a:r>
          </a:p>
          <a:p>
            <a:r>
              <a:rPr lang="en-US" dirty="0"/>
              <a:t>https://www.nimh.nih.gov/health/statistics/suicide.shtml</a:t>
            </a:r>
          </a:p>
          <a:p>
            <a:endParaRPr lang="en-US" dirty="0"/>
          </a:p>
          <a:p>
            <a:endParaRPr lang="en-US" dirty="0"/>
          </a:p>
          <a:p>
            <a:r>
              <a:rPr lang="en-US" dirty="0"/>
              <a:t>https://www.cdc.gov/vitalsigns/suicide/index.html</a:t>
            </a:r>
          </a:p>
          <a:p>
            <a:endParaRPr lang="en-US" dirty="0"/>
          </a:p>
          <a:p>
            <a:r>
              <a:rPr lang="en-US" dirty="0"/>
              <a:t>https://kidshealth.org/en/parents/suicide.html</a:t>
            </a:r>
          </a:p>
        </p:txBody>
      </p:sp>
      <p:sp>
        <p:nvSpPr>
          <p:cNvPr id="4" name="Slide Number Placeholder 3"/>
          <p:cNvSpPr>
            <a:spLocks noGrp="1"/>
          </p:cNvSpPr>
          <p:nvPr>
            <p:ph type="sldNum" sz="quarter" idx="5"/>
          </p:nvPr>
        </p:nvSpPr>
        <p:spPr/>
        <p:txBody>
          <a:bodyPr/>
          <a:lstStyle/>
          <a:p>
            <a:fld id="{88609FB7-464F-4B30-BAE7-0DCC1E2C5074}" type="slidenum">
              <a:rPr lang="en-US" smtClean="0"/>
              <a:t>5</a:t>
            </a:fld>
            <a:endParaRPr lang="en-US" dirty="0"/>
          </a:p>
        </p:txBody>
      </p:sp>
    </p:spTree>
    <p:extLst>
      <p:ext uri="{BB962C8B-B14F-4D97-AF65-F5344CB8AC3E}">
        <p14:creationId xmlns:p14="http://schemas.microsoft.com/office/powerpoint/2010/main" val="127172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farm these days a person must be resilient. They’ve got to be absolutely dedicated, there's no halfway in farming. There are ag specific stressors that must be faced daily.</a:t>
            </a:r>
          </a:p>
          <a:p>
            <a:endParaRPr lang="en-US" dirty="0"/>
          </a:p>
          <a:p>
            <a:r>
              <a:rPr lang="en-US" dirty="0"/>
              <a:t>Production Based</a:t>
            </a:r>
          </a:p>
          <a:p>
            <a:endParaRPr lang="en-US" dirty="0"/>
          </a:p>
          <a:p>
            <a:r>
              <a:rPr lang="en-US" dirty="0"/>
              <a:t>Financial</a:t>
            </a:r>
          </a:p>
          <a:p>
            <a:endParaRPr lang="en-US" dirty="0"/>
          </a:p>
          <a:p>
            <a:r>
              <a:rPr lang="en-US" dirty="0"/>
              <a:t>Operational</a:t>
            </a:r>
          </a:p>
          <a:p>
            <a:endParaRPr lang="en-US" dirty="0"/>
          </a:p>
        </p:txBody>
      </p:sp>
      <p:sp>
        <p:nvSpPr>
          <p:cNvPr id="4" name="Slide Number Placeholder 3"/>
          <p:cNvSpPr>
            <a:spLocks noGrp="1"/>
          </p:cNvSpPr>
          <p:nvPr>
            <p:ph type="sldNum" sz="quarter" idx="5"/>
          </p:nvPr>
        </p:nvSpPr>
        <p:spPr/>
        <p:txBody>
          <a:bodyPr/>
          <a:lstStyle/>
          <a:p>
            <a:fld id="{88609FB7-464F-4B30-BAE7-0DCC1E2C5074}" type="slidenum">
              <a:rPr lang="en-US" smtClean="0"/>
              <a:t>6</a:t>
            </a:fld>
            <a:endParaRPr lang="en-US" dirty="0"/>
          </a:p>
        </p:txBody>
      </p:sp>
    </p:spTree>
    <p:extLst>
      <p:ext uri="{BB962C8B-B14F-4D97-AF65-F5344CB8AC3E}">
        <p14:creationId xmlns:p14="http://schemas.microsoft.com/office/powerpoint/2010/main" val="2077870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09FB7-464F-4B30-BAE7-0DCC1E2C5074}" type="slidenum">
              <a:rPr lang="en-US" smtClean="0"/>
              <a:t>7</a:t>
            </a:fld>
            <a:endParaRPr lang="en-US" dirty="0"/>
          </a:p>
        </p:txBody>
      </p:sp>
    </p:spTree>
    <p:extLst>
      <p:ext uri="{BB962C8B-B14F-4D97-AF65-F5344CB8AC3E}">
        <p14:creationId xmlns:p14="http://schemas.microsoft.com/office/powerpoint/2010/main" val="1699115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a:t>No one expects you to be a behavioral health expert in 30 min. But lets say between now and the upcoming trainings you start to observe some of the warning signs in your community. What do you do</a:t>
            </a:r>
          </a:p>
          <a:p>
            <a:pPr defTabSz="921167">
              <a:defRPr/>
            </a:pPr>
            <a:endParaRPr lang="en-US" dirty="0"/>
          </a:p>
          <a:p>
            <a:pPr defTabSz="921167">
              <a:defRPr/>
            </a:pPr>
            <a:endParaRPr lang="en-US" dirty="0"/>
          </a:p>
          <a:p>
            <a:pPr defTabSz="921167">
              <a:defRPr/>
            </a:pPr>
            <a:r>
              <a:rPr lang="en-US" dirty="0"/>
              <a:t>Take out phone, go to contacts. Enter the suicide prevention lifeline. This is a free, confidential service that is offered to anyone in a moment of crisis. There are language services available for translation and the trained support staff are there to listen and help. </a:t>
            </a:r>
          </a:p>
          <a:p>
            <a:pPr defTabSz="921167">
              <a:defRPr/>
            </a:pPr>
            <a:endParaRPr lang="en-US" dirty="0"/>
          </a:p>
          <a:p>
            <a:pPr defTabSz="921167">
              <a:defRPr/>
            </a:pPr>
            <a:r>
              <a:rPr lang="en-US" dirty="0"/>
              <a:t>741741 is a text line that can be very helpful for certain populations that are more apt to text over talk. </a:t>
            </a:r>
          </a:p>
          <a:p>
            <a:pPr defTabSz="921167">
              <a:defRPr/>
            </a:pPr>
            <a:endParaRPr lang="en-US" dirty="0"/>
          </a:p>
          <a:p>
            <a:pPr defTabSz="921167">
              <a:defRPr/>
            </a:pPr>
            <a:r>
              <a:rPr lang="en-US" dirty="0"/>
              <a:t>Like any emergency tool, you want to be familiar with how to access them. I encourage you to take down the number.  ?Encourage to call/reduce stigma/and and ?</a:t>
            </a:r>
          </a:p>
          <a:p>
            <a:pPr defTabSz="921167">
              <a:defRPr/>
            </a:pPr>
            <a:endParaRPr lang="en-US" dirty="0"/>
          </a:p>
          <a:p>
            <a:pPr defTabSz="921167">
              <a:defRPr/>
            </a:pPr>
            <a:endParaRPr lang="en-US" dirty="0"/>
          </a:p>
          <a:p>
            <a:pPr defTabSz="921167">
              <a:defRPr/>
            </a:pPr>
            <a:endParaRPr lang="en-US" dirty="0"/>
          </a:p>
          <a:p>
            <a:r>
              <a:rPr lang="en-US" dirty="0"/>
              <a:t>Indicate Spring Mental Health First Aid – thank Mike Gaffney for foresight</a:t>
            </a:r>
          </a:p>
          <a:p>
            <a:endParaRPr lang="en-US" dirty="0"/>
          </a:p>
          <a:p>
            <a:r>
              <a:rPr lang="en-US" dirty="0"/>
              <a:t>QPR – Based in Spokane </a:t>
            </a:r>
          </a:p>
          <a:p>
            <a:endParaRPr lang="en-US" dirty="0"/>
          </a:p>
          <a:p>
            <a:endParaRPr lang="en-US" dirty="0"/>
          </a:p>
        </p:txBody>
      </p:sp>
      <p:sp>
        <p:nvSpPr>
          <p:cNvPr id="4" name="Slide Number Placeholder 3"/>
          <p:cNvSpPr>
            <a:spLocks noGrp="1"/>
          </p:cNvSpPr>
          <p:nvPr>
            <p:ph type="sldNum" sz="quarter" idx="5"/>
          </p:nvPr>
        </p:nvSpPr>
        <p:spPr/>
        <p:txBody>
          <a:bodyPr/>
          <a:lstStyle/>
          <a:p>
            <a:fld id="{88609FB7-464F-4B30-BAE7-0DCC1E2C5074}" type="slidenum">
              <a:rPr lang="en-US" smtClean="0"/>
              <a:t>8</a:t>
            </a:fld>
            <a:endParaRPr lang="en-US" dirty="0"/>
          </a:p>
        </p:txBody>
      </p:sp>
    </p:spTree>
    <p:extLst>
      <p:ext uri="{BB962C8B-B14F-4D97-AF65-F5344CB8AC3E}">
        <p14:creationId xmlns:p14="http://schemas.microsoft.com/office/powerpoint/2010/main" val="105518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Approached by WA DOH…. </a:t>
            </a:r>
          </a:p>
        </p:txBody>
      </p:sp>
      <p:sp>
        <p:nvSpPr>
          <p:cNvPr id="4" name="Slide Number Placeholder 3"/>
          <p:cNvSpPr>
            <a:spLocks noGrp="1"/>
          </p:cNvSpPr>
          <p:nvPr>
            <p:ph type="sldNum" sz="quarter" idx="5"/>
          </p:nvPr>
        </p:nvSpPr>
        <p:spPr/>
        <p:txBody>
          <a:bodyPr/>
          <a:lstStyle/>
          <a:p>
            <a:fld id="{88609FB7-464F-4B30-BAE7-0DCC1E2C5074}" type="slidenum">
              <a:rPr lang="en-US" smtClean="0"/>
              <a:t>9</a:t>
            </a:fld>
            <a:endParaRPr lang="en-US" dirty="0"/>
          </a:p>
        </p:txBody>
      </p:sp>
    </p:spTree>
    <p:extLst>
      <p:ext uri="{BB962C8B-B14F-4D97-AF65-F5344CB8AC3E}">
        <p14:creationId xmlns:p14="http://schemas.microsoft.com/office/powerpoint/2010/main" val="3084959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news is that in the face of these trends we have an opportunity to build a support network and bring necessary resources to our communities.</a:t>
            </a:r>
          </a:p>
          <a:p>
            <a:endParaRPr lang="en-US" dirty="0"/>
          </a:p>
          <a:p>
            <a:endParaRPr lang="en-US" dirty="0"/>
          </a:p>
          <a:p>
            <a:r>
              <a:rPr lang="en-US" dirty="0"/>
              <a:t>Information regarding FRSAN</a:t>
            </a:r>
          </a:p>
          <a:p>
            <a:endParaRPr lang="en-US" dirty="0"/>
          </a:p>
          <a:p>
            <a:r>
              <a:rPr lang="en-US" dirty="0"/>
              <a:t>Identify our program and partners:</a:t>
            </a:r>
          </a:p>
          <a:p>
            <a:endParaRPr lang="en-US" dirty="0"/>
          </a:p>
          <a:p>
            <a:r>
              <a:rPr lang="en-US" dirty="0"/>
              <a:t>Western Regional Agricultural Stress Assistance Program (WRASAP): OSU, VOA WW</a:t>
            </a:r>
          </a:p>
          <a:p>
            <a:endParaRPr lang="en-US" dirty="0"/>
          </a:p>
          <a:p>
            <a:pPr marL="172719" indent="-172719">
              <a:buFont typeface="Arial" panose="020B0604020202020204" pitchFamily="34" charset="0"/>
              <a:buChar char="•"/>
            </a:pPr>
            <a:r>
              <a:rPr lang="en-US" i="1" dirty="0"/>
              <a:t>Objective 1: Establish a diverse, regionally-representative network of member organizations. </a:t>
            </a:r>
          </a:p>
          <a:p>
            <a:pPr marL="172719" indent="-172719">
              <a:buFont typeface="Arial" panose="020B0604020202020204" pitchFamily="34" charset="0"/>
              <a:buChar char="•"/>
            </a:pPr>
            <a:endParaRPr lang="en-US" i="1" dirty="0"/>
          </a:p>
          <a:p>
            <a:pPr marL="172719" indent="-172719" defTabSz="921167">
              <a:buFont typeface="Arial" panose="020B0604020202020204" pitchFamily="34" charset="0"/>
              <a:buChar char="•"/>
              <a:defRPr/>
            </a:pPr>
            <a:r>
              <a:rPr lang="en-US" i="1" dirty="0"/>
              <a:t>Objective 2: Develop a clearinghouse of farmer assistance programs in the region.</a:t>
            </a:r>
          </a:p>
          <a:p>
            <a:pPr marL="172719" indent="-172719" defTabSz="921167">
              <a:buFont typeface="Arial" panose="020B0604020202020204" pitchFamily="34" charset="0"/>
              <a:buChar char="•"/>
              <a:defRPr/>
            </a:pPr>
            <a:r>
              <a:rPr lang="en-US" i="1" dirty="0"/>
              <a:t> </a:t>
            </a:r>
            <a:endParaRPr lang="en-US" dirty="0"/>
          </a:p>
          <a:p>
            <a:pPr marL="172719" indent="-172719" defTabSz="921167">
              <a:buFont typeface="Arial" panose="020B0604020202020204" pitchFamily="34" charset="0"/>
              <a:buChar char="•"/>
              <a:defRPr/>
            </a:pPr>
            <a:r>
              <a:rPr lang="en-US" i="1" dirty="0"/>
              <a:t>Objective 3: Educate individuals/team in your region about FRSAN activities and how they can access and use existing resources and programs in their work with agricultural workers and communities under stress.</a:t>
            </a:r>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8609FB7-464F-4B30-BAE7-0DCC1E2C5074}" type="slidenum">
              <a:rPr lang="en-US" smtClean="0"/>
              <a:t>10</a:t>
            </a:fld>
            <a:endParaRPr lang="en-US" dirty="0"/>
          </a:p>
        </p:txBody>
      </p:sp>
    </p:spTree>
    <p:extLst>
      <p:ext uri="{BB962C8B-B14F-4D97-AF65-F5344CB8AC3E}">
        <p14:creationId xmlns:p14="http://schemas.microsoft.com/office/powerpoint/2010/main" val="3625951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news is that in the face of these trends we have an opportunity to build a support network and bring necessary resources to our communities.</a:t>
            </a:r>
          </a:p>
          <a:p>
            <a:endParaRPr lang="en-US" dirty="0"/>
          </a:p>
          <a:p>
            <a:endParaRPr lang="en-US" dirty="0"/>
          </a:p>
          <a:p>
            <a:r>
              <a:rPr lang="en-US" dirty="0"/>
              <a:t>Information regarding FRSAN</a:t>
            </a:r>
          </a:p>
          <a:p>
            <a:endParaRPr lang="en-US" dirty="0"/>
          </a:p>
          <a:p>
            <a:r>
              <a:rPr lang="en-US" dirty="0"/>
              <a:t>Identify our program and partners:</a:t>
            </a:r>
          </a:p>
          <a:p>
            <a:endParaRPr lang="en-US" dirty="0"/>
          </a:p>
          <a:p>
            <a:r>
              <a:rPr lang="en-US" dirty="0"/>
              <a:t>Western Regional Agricultural Stress Assistance Program (WRASAP): OSU, VOA WW</a:t>
            </a:r>
          </a:p>
          <a:p>
            <a:endParaRPr lang="en-US" dirty="0"/>
          </a:p>
          <a:p>
            <a:pPr marL="172719" indent="-172719">
              <a:buFont typeface="Arial" panose="020B0604020202020204" pitchFamily="34" charset="0"/>
              <a:buChar char="•"/>
            </a:pPr>
            <a:r>
              <a:rPr lang="en-US" i="1" dirty="0"/>
              <a:t>Objective 1: Establish a diverse, regionally-representative network of member organizations. </a:t>
            </a:r>
          </a:p>
          <a:p>
            <a:pPr marL="172719" indent="-172719">
              <a:buFont typeface="Arial" panose="020B0604020202020204" pitchFamily="34" charset="0"/>
              <a:buChar char="•"/>
            </a:pPr>
            <a:endParaRPr lang="en-US" i="1" dirty="0"/>
          </a:p>
          <a:p>
            <a:pPr marL="172719" indent="-172719" defTabSz="921167">
              <a:buFont typeface="Arial" panose="020B0604020202020204" pitchFamily="34" charset="0"/>
              <a:buChar char="•"/>
              <a:defRPr/>
            </a:pPr>
            <a:r>
              <a:rPr lang="en-US" i="1" dirty="0"/>
              <a:t>Objective 2: Develop a clearinghouse of farmer assistance programs in the region.</a:t>
            </a:r>
          </a:p>
          <a:p>
            <a:pPr marL="172719" indent="-172719" defTabSz="921167">
              <a:buFont typeface="Arial" panose="020B0604020202020204" pitchFamily="34" charset="0"/>
              <a:buChar char="•"/>
              <a:defRPr/>
            </a:pPr>
            <a:r>
              <a:rPr lang="en-US" i="1" dirty="0"/>
              <a:t> </a:t>
            </a:r>
            <a:endParaRPr lang="en-US" dirty="0"/>
          </a:p>
          <a:p>
            <a:pPr marL="172719" indent="-172719" defTabSz="921167">
              <a:buFont typeface="Arial" panose="020B0604020202020204" pitchFamily="34" charset="0"/>
              <a:buChar char="•"/>
              <a:defRPr/>
            </a:pPr>
            <a:r>
              <a:rPr lang="en-US" i="1" dirty="0"/>
              <a:t>Objective 3: Educate individuals/team in your region about FRSAN activities and how they can access and use existing resources and programs in their work with agricultural workers and communities under stress.</a:t>
            </a:r>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8609FB7-464F-4B30-BAE7-0DCC1E2C5074}" type="slidenum">
              <a:rPr lang="en-US" smtClean="0"/>
              <a:t>11</a:t>
            </a:fld>
            <a:endParaRPr lang="en-US" dirty="0"/>
          </a:p>
        </p:txBody>
      </p:sp>
    </p:spTree>
    <p:extLst>
      <p:ext uri="{BB962C8B-B14F-4D97-AF65-F5344CB8AC3E}">
        <p14:creationId xmlns:p14="http://schemas.microsoft.com/office/powerpoint/2010/main" val="2903742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Farmer Health</a:t>
            </a:r>
          </a:p>
        </p:txBody>
      </p:sp>
    </p:spTree>
    <p:extLst>
      <p:ext uri="{BB962C8B-B14F-4D97-AF65-F5344CB8AC3E}">
        <p14:creationId xmlns:p14="http://schemas.microsoft.com/office/powerpoint/2010/main" val="7499121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 name="Rectangle 47"/>
          <p:cNvSpPr>
            <a:spLocks noChangeArrowheads="1"/>
          </p:cNvSpPr>
          <p:nvPr/>
        </p:nvSpPr>
        <p:spPr bwMode="auto">
          <a:xfrm>
            <a:off x="0" y="-1"/>
            <a:ext cx="12192000" cy="1201783"/>
          </a:xfrm>
          <a:prstGeom prst="rect">
            <a:avLst/>
          </a:prstGeom>
          <a:solidFill>
            <a:srgbClr val="FFFFFF"/>
          </a:solidFill>
          <a:ln w="9525">
            <a:noFill/>
            <a:miter lim="800000"/>
            <a:headEnd/>
            <a:tailEnd/>
          </a:ln>
          <a:effectLst/>
        </p:spPr>
        <p:txBody>
          <a:bodyPr wrap="none" anchor="ctr"/>
          <a:lstStyle/>
          <a:p>
            <a:pPr algn="ctr" eaLnBrk="0" hangingPunct="0">
              <a:defRPr/>
            </a:pPr>
            <a:endParaRPr lang="en-US" sz="2400" dirty="0">
              <a:solidFill>
                <a:srgbClr val="3E2116"/>
              </a:solidFill>
              <a:latin typeface="Times" pitchFamily="-108" charset="0"/>
              <a:ea typeface="+mn-ea"/>
            </a:endParaRPr>
          </a:p>
        </p:txBody>
      </p:sp>
      <p:sp>
        <p:nvSpPr>
          <p:cNvPr id="4" name="Rectangle 11"/>
          <p:cNvSpPr>
            <a:spLocks noChangeArrowheads="1"/>
          </p:cNvSpPr>
          <p:nvPr/>
        </p:nvSpPr>
        <p:spPr bwMode="auto">
          <a:xfrm>
            <a:off x="1" y="1201783"/>
            <a:ext cx="12206817" cy="390525"/>
          </a:xfrm>
          <a:prstGeom prst="rect">
            <a:avLst/>
          </a:prstGeom>
          <a:solidFill>
            <a:schemeClr val="tx1"/>
          </a:solidFill>
          <a:ln w="9525">
            <a:noFill/>
            <a:miter lim="800000"/>
            <a:headEnd/>
            <a:tailEnd/>
          </a:ln>
          <a:effectLst/>
        </p:spPr>
        <p:txBody>
          <a:bodyPr wrap="none" anchor="ctr"/>
          <a:lstStyle/>
          <a:p>
            <a:pPr algn="ctr" eaLnBrk="0" hangingPunct="0">
              <a:defRPr/>
            </a:pPr>
            <a:endParaRPr lang="en-US" sz="2400" dirty="0">
              <a:solidFill>
                <a:srgbClr val="A8C0D2"/>
              </a:solidFill>
              <a:latin typeface="Times" pitchFamily="-108" charset="0"/>
              <a:ea typeface="+mn-ea"/>
            </a:endParaRPr>
          </a:p>
        </p:txBody>
      </p:sp>
      <p:sp>
        <p:nvSpPr>
          <p:cNvPr id="5" name="Text Box 12"/>
          <p:cNvSpPr txBox="1">
            <a:spLocks noChangeArrowheads="1"/>
          </p:cNvSpPr>
          <p:nvPr/>
        </p:nvSpPr>
        <p:spPr bwMode="auto">
          <a:xfrm>
            <a:off x="10160001" y="990600"/>
            <a:ext cx="1742017" cy="236860"/>
          </a:xfrm>
          <a:prstGeom prst="rect">
            <a:avLst/>
          </a:prstGeom>
          <a:noFill/>
          <a:ln w="9525">
            <a:noFill/>
            <a:miter lim="800000"/>
            <a:headEnd/>
            <a:tailEnd/>
          </a:ln>
          <a:effectLst/>
        </p:spPr>
        <p:txBody>
          <a:bodyPr>
            <a:spAutoFit/>
          </a:bodyPr>
          <a:lstStyle/>
          <a:p>
            <a:pPr algn="ctr" eaLnBrk="0" hangingPunct="0">
              <a:lnSpc>
                <a:spcPct val="75000"/>
              </a:lnSpc>
              <a:defRPr/>
            </a:pPr>
            <a:endParaRPr lang="en-US" sz="1200" dirty="0">
              <a:solidFill>
                <a:srgbClr val="DED5CC"/>
              </a:solidFill>
              <a:latin typeface="Stone Sans" pitchFamily="-108" charset="0"/>
              <a:ea typeface="+mn-ea"/>
            </a:endParaRPr>
          </a:p>
        </p:txBody>
      </p:sp>
      <p:sp>
        <p:nvSpPr>
          <p:cNvPr id="6" name="Rectangle 36"/>
          <p:cNvSpPr>
            <a:spLocks noChangeArrowheads="1"/>
          </p:cNvSpPr>
          <p:nvPr/>
        </p:nvSpPr>
        <p:spPr bwMode="auto">
          <a:xfrm>
            <a:off x="0" y="5843450"/>
            <a:ext cx="12192000" cy="1014549"/>
          </a:xfrm>
          <a:prstGeom prst="rect">
            <a:avLst/>
          </a:prstGeom>
          <a:gradFill rotWithShape="0">
            <a:gsLst>
              <a:gs pos="0">
                <a:schemeClr val="folHlink"/>
              </a:gs>
              <a:gs pos="100000">
                <a:srgbClr val="3E2116"/>
              </a:gs>
            </a:gsLst>
            <a:lin ang="0" scaled="1"/>
          </a:gradFill>
          <a:ln w="9525">
            <a:noFill/>
            <a:miter lim="800000"/>
            <a:headEnd/>
            <a:tailEnd/>
          </a:ln>
          <a:effectLst/>
        </p:spPr>
        <p:txBody>
          <a:bodyPr wrap="none" anchor="ctr"/>
          <a:lstStyle/>
          <a:p>
            <a:pPr algn="r" eaLnBrk="0" hangingPunct="0">
              <a:defRPr/>
            </a:pPr>
            <a:endParaRPr lang="en-US" sz="2400" dirty="0">
              <a:solidFill>
                <a:srgbClr val="3E2116"/>
              </a:solidFill>
              <a:latin typeface="Times" pitchFamily="-108" charset="0"/>
              <a:ea typeface="+mn-ea"/>
            </a:endParaRPr>
          </a:p>
        </p:txBody>
      </p:sp>
      <p:pic>
        <p:nvPicPr>
          <p:cNvPr id="7" name="Picture 46" descr="extension-white"/>
          <p:cNvPicPr>
            <a:picLocks noChangeAspect="1" noChangeArrowheads="1"/>
          </p:cNvPicPr>
          <p:nvPr/>
        </p:nvPicPr>
        <p:blipFill>
          <a:blip r:embed="rId2" cstate="print"/>
          <a:srcRect/>
          <a:stretch>
            <a:fillRect/>
          </a:stretch>
        </p:blipFill>
        <p:spPr bwMode="auto">
          <a:xfrm>
            <a:off x="8046720" y="6038629"/>
            <a:ext cx="3677498" cy="668337"/>
          </a:xfrm>
          <a:prstGeom prst="rect">
            <a:avLst/>
          </a:prstGeom>
          <a:noFill/>
          <a:ln w="9525">
            <a:noFill/>
            <a:miter lim="800000"/>
            <a:headEnd/>
            <a:tailEnd/>
          </a:ln>
        </p:spPr>
      </p:pic>
      <p:pic>
        <p:nvPicPr>
          <p:cNvPr id="8" name="Picture 28" descr="IMG_5881"/>
          <p:cNvPicPr>
            <a:picLocks noChangeAspect="1" noChangeArrowheads="1"/>
          </p:cNvPicPr>
          <p:nvPr/>
        </p:nvPicPr>
        <p:blipFill>
          <a:blip r:embed="rId3" cstate="print"/>
          <a:srcRect/>
          <a:stretch>
            <a:fillRect/>
          </a:stretch>
        </p:blipFill>
        <p:spPr bwMode="auto">
          <a:xfrm>
            <a:off x="201084" y="93662"/>
            <a:ext cx="1524000" cy="1029743"/>
          </a:xfrm>
          <a:prstGeom prst="rect">
            <a:avLst/>
          </a:prstGeom>
          <a:noFill/>
          <a:ln w="9525">
            <a:noFill/>
            <a:miter lim="800000"/>
            <a:headEnd/>
            <a:tailEnd/>
          </a:ln>
        </p:spPr>
      </p:pic>
      <p:pic>
        <p:nvPicPr>
          <p:cNvPr id="9" name="Picture 27" descr="IMG_5567"/>
          <p:cNvPicPr>
            <a:picLocks noChangeAspect="1" noChangeArrowheads="1"/>
          </p:cNvPicPr>
          <p:nvPr/>
        </p:nvPicPr>
        <p:blipFill>
          <a:blip r:embed="rId4" cstate="print"/>
          <a:srcRect/>
          <a:stretch>
            <a:fillRect/>
          </a:stretch>
        </p:blipFill>
        <p:spPr bwMode="auto">
          <a:xfrm>
            <a:off x="1917700" y="77787"/>
            <a:ext cx="1524000" cy="1029743"/>
          </a:xfrm>
          <a:prstGeom prst="rect">
            <a:avLst/>
          </a:prstGeom>
          <a:noFill/>
          <a:ln w="9525">
            <a:noFill/>
            <a:miter lim="800000"/>
            <a:headEnd/>
            <a:tailEnd/>
          </a:ln>
        </p:spPr>
      </p:pic>
      <p:pic>
        <p:nvPicPr>
          <p:cNvPr id="10" name="Picture 26" descr="IMG_5147"/>
          <p:cNvPicPr>
            <a:picLocks noChangeAspect="1" noChangeArrowheads="1"/>
          </p:cNvPicPr>
          <p:nvPr/>
        </p:nvPicPr>
        <p:blipFill>
          <a:blip r:embed="rId5" cstate="print"/>
          <a:srcRect/>
          <a:stretch>
            <a:fillRect/>
          </a:stretch>
        </p:blipFill>
        <p:spPr bwMode="auto">
          <a:xfrm>
            <a:off x="3621617" y="93662"/>
            <a:ext cx="1524000" cy="1029743"/>
          </a:xfrm>
          <a:prstGeom prst="rect">
            <a:avLst/>
          </a:prstGeom>
          <a:noFill/>
          <a:ln w="9525">
            <a:noFill/>
            <a:miter lim="800000"/>
            <a:headEnd/>
            <a:tailEnd/>
          </a:ln>
        </p:spPr>
      </p:pic>
      <p:pic>
        <p:nvPicPr>
          <p:cNvPr id="11" name="Picture 31" descr="IMG_6860"/>
          <p:cNvPicPr>
            <a:picLocks noChangeAspect="1" noChangeArrowheads="1"/>
          </p:cNvPicPr>
          <p:nvPr/>
        </p:nvPicPr>
        <p:blipFill>
          <a:blip r:embed="rId6" cstate="print"/>
          <a:srcRect/>
          <a:stretch>
            <a:fillRect/>
          </a:stretch>
        </p:blipFill>
        <p:spPr bwMode="auto">
          <a:xfrm>
            <a:off x="5336117" y="93662"/>
            <a:ext cx="1524000" cy="1029743"/>
          </a:xfrm>
          <a:prstGeom prst="rect">
            <a:avLst/>
          </a:prstGeom>
          <a:noFill/>
          <a:ln w="9525">
            <a:noFill/>
            <a:miter lim="800000"/>
            <a:headEnd/>
            <a:tailEnd/>
          </a:ln>
        </p:spPr>
      </p:pic>
      <p:pic>
        <p:nvPicPr>
          <p:cNvPr id="12" name="Picture 29" descr="IMG_6478"/>
          <p:cNvPicPr>
            <a:picLocks noChangeAspect="1" noChangeArrowheads="1"/>
          </p:cNvPicPr>
          <p:nvPr/>
        </p:nvPicPr>
        <p:blipFill>
          <a:blip r:embed="rId7" cstate="print"/>
          <a:srcRect/>
          <a:stretch>
            <a:fillRect/>
          </a:stretch>
        </p:blipFill>
        <p:spPr bwMode="auto">
          <a:xfrm>
            <a:off x="7027333" y="93662"/>
            <a:ext cx="1524000" cy="1029743"/>
          </a:xfrm>
          <a:prstGeom prst="rect">
            <a:avLst/>
          </a:prstGeom>
          <a:noFill/>
          <a:ln w="9525">
            <a:noFill/>
            <a:miter lim="800000"/>
            <a:headEnd/>
            <a:tailEnd/>
          </a:ln>
        </p:spPr>
      </p:pic>
      <p:pic>
        <p:nvPicPr>
          <p:cNvPr id="13" name="Picture 35" descr="HandsChips"/>
          <p:cNvPicPr>
            <a:picLocks noChangeAspect="1" noChangeArrowheads="1"/>
          </p:cNvPicPr>
          <p:nvPr/>
        </p:nvPicPr>
        <p:blipFill>
          <a:blip r:embed="rId8" cstate="print"/>
          <a:srcRect/>
          <a:stretch>
            <a:fillRect/>
          </a:stretch>
        </p:blipFill>
        <p:spPr bwMode="auto">
          <a:xfrm>
            <a:off x="8743951" y="95251"/>
            <a:ext cx="1524000" cy="1027598"/>
          </a:xfrm>
          <a:prstGeom prst="rect">
            <a:avLst/>
          </a:prstGeom>
          <a:noFill/>
          <a:ln w="9525">
            <a:noFill/>
            <a:miter lim="800000"/>
            <a:headEnd/>
            <a:tailEnd/>
          </a:ln>
        </p:spPr>
      </p:pic>
      <p:pic>
        <p:nvPicPr>
          <p:cNvPr id="14" name="Picture 30" descr="IMG_6618"/>
          <p:cNvPicPr>
            <a:picLocks noChangeAspect="1" noChangeArrowheads="1"/>
          </p:cNvPicPr>
          <p:nvPr/>
        </p:nvPicPr>
        <p:blipFill>
          <a:blip r:embed="rId9" cstate="print"/>
          <a:srcRect/>
          <a:stretch>
            <a:fillRect/>
          </a:stretch>
        </p:blipFill>
        <p:spPr bwMode="auto">
          <a:xfrm>
            <a:off x="10449984" y="93662"/>
            <a:ext cx="1524000" cy="1029743"/>
          </a:xfrm>
          <a:prstGeom prst="rect">
            <a:avLst/>
          </a:prstGeom>
          <a:noFill/>
          <a:ln w="9525">
            <a:noFill/>
            <a:miter lim="800000"/>
            <a:headEnd/>
            <a:tailEnd/>
          </a:ln>
        </p:spPr>
      </p:pic>
      <p:sp>
        <p:nvSpPr>
          <p:cNvPr id="14338" name="Rectangle 2"/>
          <p:cNvSpPr>
            <a:spLocks noGrp="1" noChangeArrowheads="1"/>
          </p:cNvSpPr>
          <p:nvPr>
            <p:ph type="ctrTitle"/>
          </p:nvPr>
        </p:nvSpPr>
        <p:spPr>
          <a:xfrm>
            <a:off x="914400" y="3056556"/>
            <a:ext cx="10363200" cy="707886"/>
          </a:xfrm>
        </p:spPr>
        <p:txBody>
          <a:bodyPr/>
          <a:lstStyle>
            <a:lvl1pPr algn="ctr">
              <a:defRPr sz="4000">
                <a:solidFill>
                  <a:schemeClr val="tx1"/>
                </a:solidFill>
                <a:latin typeface="Stone Sans Semibold" pitchFamily="64" charset="0"/>
              </a:defRPr>
            </a:lvl1pPr>
          </a:lstStyle>
          <a:p>
            <a:pPr lvl="0"/>
            <a:r>
              <a:rPr lang="en-US" noProof="0"/>
              <a:t>Click to edit Master title style</a:t>
            </a:r>
            <a:endParaRPr lang="en-US" noProof="0" dirty="0"/>
          </a:p>
        </p:txBody>
      </p:sp>
    </p:spTree>
    <p:extLst>
      <p:ext uri="{BB962C8B-B14F-4D97-AF65-F5344CB8AC3E}">
        <p14:creationId xmlns:p14="http://schemas.microsoft.com/office/powerpoint/2010/main" val="4190815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rot="16200000">
            <a:off x="5393532" y="59532"/>
            <a:ext cx="1404937" cy="12192000"/>
          </a:xfrm>
          <a:prstGeom prst="rect">
            <a:avLst/>
          </a:prstGeom>
          <a:gradFill>
            <a:gsLst>
              <a:gs pos="0">
                <a:srgbClr val="800000"/>
              </a:gs>
              <a:gs pos="100000">
                <a:srgbClr val="3E2116"/>
              </a:gs>
            </a:gsLst>
            <a:lin ang="10800000" scaled="0"/>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4" name="Rectangle 11"/>
          <p:cNvSpPr>
            <a:spLocks noChangeArrowheads="1"/>
          </p:cNvSpPr>
          <p:nvPr userDrawn="1"/>
        </p:nvSpPr>
        <p:spPr bwMode="auto">
          <a:xfrm rot="10800000">
            <a:off x="0" y="0"/>
            <a:ext cx="12192000" cy="236538"/>
          </a:xfrm>
          <a:prstGeom prst="rect">
            <a:avLst/>
          </a:prstGeom>
          <a:solidFill>
            <a:srgbClr val="3E2116"/>
          </a:solidFill>
          <a:ln w="9525">
            <a:noFill/>
            <a:miter lim="800000"/>
            <a:headEnd/>
            <a:tailEnd/>
          </a:ln>
        </p:spPr>
        <p:txBody>
          <a:bodyPr wrap="none" anchor="ctr"/>
          <a:lstStyle/>
          <a:p>
            <a:pPr algn="ctr">
              <a:defRPr/>
            </a:pPr>
            <a:endParaRPr lang="en-US" dirty="0">
              <a:solidFill>
                <a:srgbClr val="A8C0D2"/>
              </a:solidFill>
              <a:latin typeface="Times" charset="0"/>
            </a:endParaRPr>
          </a:p>
        </p:txBody>
      </p:sp>
      <p:pic>
        <p:nvPicPr>
          <p:cNvPr id="5" name="Picture 3" descr="extension_white.gif"/>
          <p:cNvPicPr>
            <a:picLocks noChangeAspect="1"/>
          </p:cNvPicPr>
          <p:nvPr userDrawn="1"/>
        </p:nvPicPr>
        <p:blipFill>
          <a:blip r:embed="rId2" cstate="print"/>
          <a:srcRect/>
          <a:stretch>
            <a:fillRect/>
          </a:stretch>
        </p:blipFill>
        <p:spPr bwMode="auto">
          <a:xfrm>
            <a:off x="3198284" y="5722938"/>
            <a:ext cx="5797549" cy="804862"/>
          </a:xfrm>
          <a:prstGeom prst="rect">
            <a:avLst/>
          </a:prstGeom>
          <a:noFill/>
          <a:ln w="9525">
            <a:noFill/>
            <a:miter lim="800000"/>
            <a:headEnd/>
            <a:tailEnd/>
          </a:ln>
        </p:spPr>
      </p:pic>
      <p:sp>
        <p:nvSpPr>
          <p:cNvPr id="7" name="Rectangle 4"/>
          <p:cNvSpPr>
            <a:spLocks noGrp="1" noChangeArrowheads="1"/>
          </p:cNvSpPr>
          <p:nvPr>
            <p:ph type="ctrTitle"/>
          </p:nvPr>
        </p:nvSpPr>
        <p:spPr bwMode="black">
          <a:xfrm>
            <a:off x="666049" y="2053174"/>
            <a:ext cx="10868287" cy="1257925"/>
          </a:xfrm>
          <a:prstGeom prst="rect">
            <a:avLst/>
          </a:prstGeom>
          <a:noFill/>
          <a:ln w="9525">
            <a:noFill/>
            <a:miter lim="800000"/>
            <a:headEnd/>
            <a:tailEnd/>
          </a:ln>
        </p:spPr>
        <p:txBody>
          <a:bodyPr anchorCtr="0"/>
          <a:lstStyle>
            <a:lvl1pPr algn="ctr" rtl="0" eaLnBrk="0" fontAlgn="base" hangingPunct="0">
              <a:lnSpc>
                <a:spcPct val="90000"/>
              </a:lnSpc>
              <a:spcBef>
                <a:spcPct val="0"/>
              </a:spcBef>
              <a:spcAft>
                <a:spcPct val="0"/>
              </a:spcAft>
              <a:defRPr lang="en-US" sz="4200" b="1" dirty="0">
                <a:solidFill>
                  <a:schemeClr val="accent1"/>
                </a:solidFill>
                <a:effectLst/>
                <a:latin typeface="+mj-lt"/>
                <a:ea typeface="+mj-ea"/>
                <a:cs typeface="Times New Roman"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0743525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8467" y="0"/>
            <a:ext cx="487045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5" name="Rectangle 11"/>
          <p:cNvSpPr>
            <a:spLocks noChangeArrowheads="1"/>
          </p:cNvSpPr>
          <p:nvPr userDrawn="1"/>
        </p:nvSpPr>
        <p:spPr bwMode="auto">
          <a:xfrm rot="5400000">
            <a:off x="8626476" y="3292476"/>
            <a:ext cx="6858000" cy="273049"/>
          </a:xfrm>
          <a:prstGeom prst="rect">
            <a:avLst/>
          </a:prstGeom>
          <a:solidFill>
            <a:srgbClr val="3E2116"/>
          </a:solidFill>
          <a:ln w="9525">
            <a:noFill/>
            <a:miter lim="800000"/>
            <a:headEnd/>
            <a:tailEnd/>
          </a:ln>
        </p:spPr>
        <p:txBody>
          <a:bodyPr wrap="none" anchor="ctr"/>
          <a:lstStyle/>
          <a:p>
            <a:pPr algn="ctr">
              <a:defRPr/>
            </a:pPr>
            <a:endParaRPr lang="en-US" dirty="0">
              <a:solidFill>
                <a:srgbClr val="A8C0D2"/>
              </a:solidFill>
              <a:latin typeface="Times" charset="0"/>
            </a:endParaRPr>
          </a:p>
        </p:txBody>
      </p:sp>
      <p:pic>
        <p:nvPicPr>
          <p:cNvPr id="6" name="Picture 6" descr="WSU_Extension.gif"/>
          <p:cNvPicPr>
            <a:picLocks noChangeAspect="1"/>
          </p:cNvPicPr>
          <p:nvPr userDrawn="1"/>
        </p:nvPicPr>
        <p:blipFill>
          <a:blip r:embed="rId2" cstate="print"/>
          <a:srcRect/>
          <a:stretch>
            <a:fillRect/>
          </a:stretch>
        </p:blipFill>
        <p:spPr bwMode="auto">
          <a:xfrm>
            <a:off x="5981701" y="5938839"/>
            <a:ext cx="4914900" cy="681037"/>
          </a:xfrm>
          <a:prstGeom prst="rect">
            <a:avLst/>
          </a:prstGeom>
          <a:noFill/>
          <a:ln w="9525">
            <a:noFill/>
            <a:miter lim="800000"/>
            <a:headEnd/>
            <a:tailEnd/>
          </a:ln>
        </p:spPr>
      </p:pic>
      <p:sp>
        <p:nvSpPr>
          <p:cNvPr id="3076" name="Rectangle 4"/>
          <p:cNvSpPr>
            <a:spLocks noGrp="1" noChangeArrowheads="1"/>
          </p:cNvSpPr>
          <p:nvPr>
            <p:ph type="ctrTitle"/>
          </p:nvPr>
        </p:nvSpPr>
        <p:spPr bwMode="black">
          <a:xfrm>
            <a:off x="5360834" y="1816098"/>
            <a:ext cx="6094476" cy="1257925"/>
          </a:xfrm>
          <a:prstGeom prst="rect">
            <a:avLst/>
          </a:prstGeom>
          <a:noFill/>
          <a:ln w="9525">
            <a:noFill/>
            <a:miter lim="800000"/>
            <a:headEnd/>
            <a:tailEnd/>
          </a:ln>
        </p:spPr>
        <p:txBody>
          <a:bodyPr anchorCtr="0"/>
          <a:lstStyle>
            <a:lvl1pPr algn="l" rtl="0" eaLnBrk="0" fontAlgn="base" hangingPunct="0">
              <a:lnSpc>
                <a:spcPct val="90000"/>
              </a:lnSpc>
              <a:spcBef>
                <a:spcPct val="0"/>
              </a:spcBef>
              <a:spcAft>
                <a:spcPct val="0"/>
              </a:spcAft>
              <a:defRPr lang="en-US" sz="4200" b="1" dirty="0">
                <a:solidFill>
                  <a:schemeClr val="accent1"/>
                </a:solidFill>
                <a:effectLst/>
                <a:latin typeface="+mj-lt"/>
                <a:ea typeface="+mj-ea"/>
                <a:cs typeface="Times New Roman" pitchFamily="18" charset="0"/>
              </a:defRPr>
            </a:lvl1pPr>
          </a:lstStyle>
          <a:p>
            <a:r>
              <a:rPr lang="en-US"/>
              <a:t>Click to edit Master title style</a:t>
            </a:r>
            <a:endParaRPr lang="en-US" dirty="0"/>
          </a:p>
        </p:txBody>
      </p:sp>
      <p:sp>
        <p:nvSpPr>
          <p:cNvPr id="3077" name="Rectangle 5"/>
          <p:cNvSpPr>
            <a:spLocks noGrp="1" noChangeArrowheads="1"/>
          </p:cNvSpPr>
          <p:nvPr>
            <p:ph type="subTitle" idx="1"/>
          </p:nvPr>
        </p:nvSpPr>
        <p:spPr bwMode="black">
          <a:xfrm>
            <a:off x="5375549" y="3253233"/>
            <a:ext cx="6065047" cy="954107"/>
          </a:xfrm>
          <a:prstGeom prst="rect">
            <a:avLst/>
          </a:prstGeom>
        </p:spPr>
        <p:txBody>
          <a:bodyPr rIns="0" anchorCtr="0"/>
          <a:lstStyle>
            <a:lvl1pPr marL="0" indent="0" algn="l">
              <a:buFont typeface="Arial" pitchFamily="34" charset="0"/>
              <a:buNone/>
              <a:defRPr sz="3000" b="0">
                <a:solidFill>
                  <a:srgbClr val="452325"/>
                </a:solidFill>
                <a:effectLst/>
                <a:latin typeface="+mn-lt"/>
              </a:defRPr>
            </a:lvl1pPr>
          </a:lstStyle>
          <a:p>
            <a:r>
              <a:rPr lang="en-US"/>
              <a:t>Click to edit Master subtitle style</a:t>
            </a:r>
            <a:endParaRPr lang="en-US" dirty="0"/>
          </a:p>
        </p:txBody>
      </p:sp>
    </p:spTree>
    <p:extLst>
      <p:ext uri="{BB962C8B-B14F-4D97-AF65-F5344CB8AC3E}">
        <p14:creationId xmlns:p14="http://schemas.microsoft.com/office/powerpoint/2010/main" val="264057288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836738"/>
            <a:ext cx="12192000" cy="5021262"/>
          </a:xfrm>
          <a:prstGeom prst="rect">
            <a:avLst/>
          </a:prstGeom>
          <a:solidFill>
            <a:schemeClr val="tx1"/>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4" name="Rectangle 11"/>
          <p:cNvSpPr>
            <a:spLocks noChangeArrowheads="1"/>
          </p:cNvSpPr>
          <p:nvPr userDrawn="1"/>
        </p:nvSpPr>
        <p:spPr bwMode="auto">
          <a:xfrm rot="10800000">
            <a:off x="0" y="1651001"/>
            <a:ext cx="12192000" cy="195263"/>
          </a:xfrm>
          <a:prstGeom prst="rect">
            <a:avLst/>
          </a:prstGeom>
          <a:solidFill>
            <a:srgbClr val="3E2116"/>
          </a:solidFill>
          <a:ln w="9525">
            <a:noFill/>
            <a:miter lim="800000"/>
            <a:headEnd/>
            <a:tailEnd/>
          </a:ln>
        </p:spPr>
        <p:txBody>
          <a:bodyPr wrap="none" anchor="ctr"/>
          <a:lstStyle/>
          <a:p>
            <a:pPr algn="ctr">
              <a:defRPr/>
            </a:pPr>
            <a:endParaRPr lang="en-US" dirty="0">
              <a:solidFill>
                <a:srgbClr val="A8C0D2"/>
              </a:solidFill>
              <a:latin typeface="Times" charset="0"/>
            </a:endParaRPr>
          </a:p>
        </p:txBody>
      </p:sp>
      <p:sp>
        <p:nvSpPr>
          <p:cNvPr id="2" name="Title 1"/>
          <p:cNvSpPr>
            <a:spLocks noGrp="1"/>
          </p:cNvSpPr>
          <p:nvPr>
            <p:ph type="title"/>
          </p:nvPr>
        </p:nvSpPr>
        <p:spPr>
          <a:xfrm>
            <a:off x="442311" y="169334"/>
            <a:ext cx="11331999" cy="1329267"/>
          </a:xfrm>
          <a:prstGeom prst="rect">
            <a:avLst/>
          </a:prstGeom>
        </p:spPr>
        <p:txBody>
          <a:bodyPr anchor="ctr"/>
          <a:lstStyle>
            <a:lvl1pPr>
              <a:defRPr sz="3600">
                <a:solidFill>
                  <a:schemeClr val="accent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4582298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563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www.extension.wsu.edu/skagit/suicide-prevention/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04272F-9A4D-4100-9CBF-D4F29D089505}" type="slidenum">
              <a:rPr lang="en-US" smtClean="0"/>
              <a:pPr/>
              <a:t>‹#›</a:t>
            </a:fld>
            <a:endParaRPr lang="en-US" dirty="0"/>
          </a:p>
        </p:txBody>
      </p:sp>
    </p:spTree>
    <p:extLst>
      <p:ext uri="{BB962C8B-B14F-4D97-AF65-F5344CB8AC3E}">
        <p14:creationId xmlns:p14="http://schemas.microsoft.com/office/powerpoint/2010/main" val="365257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www.extension.wsu.edu/skagit/suicide-prevention/</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04272F-9A4D-4100-9CBF-D4F29D089505}" type="slidenum">
              <a:rPr lang="en-US" smtClean="0"/>
              <a:pPr/>
              <a:t>‹#›</a:t>
            </a:fld>
            <a:endParaRPr lang="en-US" dirty="0"/>
          </a:p>
        </p:txBody>
      </p:sp>
      <p:sp>
        <p:nvSpPr>
          <p:cNvPr id="7" name="Rectangle 6">
            <a:extLst>
              <a:ext uri="{FF2B5EF4-FFF2-40B4-BE49-F238E27FC236}">
                <a16:creationId xmlns:a16="http://schemas.microsoft.com/office/drawing/2014/main" id="{AF748055-6040-4952-8BAC-12F5C6DD25B6}"/>
              </a:ext>
            </a:extLst>
          </p:cNvPr>
          <p:cNvSpPr/>
          <p:nvPr userDrawn="1"/>
        </p:nvSpPr>
        <p:spPr>
          <a:xfrm>
            <a:off x="0" y="-2"/>
            <a:ext cx="12192000" cy="6326157"/>
          </a:xfrm>
          <a:prstGeom prst="rect">
            <a:avLst/>
          </a:prstGeom>
          <a:solidFill>
            <a:srgbClr val="7B9D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07703CC-F7F5-4908-99D5-E1E3839D89F6}"/>
              </a:ext>
            </a:extLst>
          </p:cNvPr>
          <p:cNvSpPr/>
          <p:nvPr userDrawn="1"/>
        </p:nvSpPr>
        <p:spPr>
          <a:xfrm>
            <a:off x="212271" y="228600"/>
            <a:ext cx="11764736" cy="5845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5B68B5B-B417-4FB0-8FC7-5924353A51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27" t="74960" r="7736" b="4781"/>
          <a:stretch/>
        </p:blipFill>
        <p:spPr>
          <a:xfrm>
            <a:off x="10176193" y="6348025"/>
            <a:ext cx="1981589" cy="495400"/>
          </a:xfrm>
          <a:prstGeom prst="rect">
            <a:avLst/>
          </a:prstGeom>
        </p:spPr>
      </p:pic>
      <p:pic>
        <p:nvPicPr>
          <p:cNvPr id="10" name="Picture 9">
            <a:extLst>
              <a:ext uri="{FF2B5EF4-FFF2-40B4-BE49-F238E27FC236}">
                <a16:creationId xmlns:a16="http://schemas.microsoft.com/office/drawing/2014/main" id="{CC9E5E40-E1A1-489E-A313-62778EB6262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6404" t="6496" r="16064" b="27323"/>
          <a:stretch/>
        </p:blipFill>
        <p:spPr>
          <a:xfrm>
            <a:off x="9576369" y="6348384"/>
            <a:ext cx="507520" cy="497370"/>
          </a:xfrm>
          <a:prstGeom prst="rect">
            <a:avLst/>
          </a:prstGeom>
        </p:spPr>
      </p:pic>
    </p:spTree>
    <p:extLst>
      <p:ext uri="{BB962C8B-B14F-4D97-AF65-F5344CB8AC3E}">
        <p14:creationId xmlns:p14="http://schemas.microsoft.com/office/powerpoint/2010/main" val="70175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www.extension.wsu.edu/skagit/suicide-prevention/</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04272F-9A4D-4100-9CBF-D4F29D089505}" type="slidenum">
              <a:rPr lang="en-US" smtClean="0"/>
              <a:pPr/>
              <a:t>‹#›</a:t>
            </a:fld>
            <a:endParaRPr lang="en-US" dirty="0"/>
          </a:p>
        </p:txBody>
      </p:sp>
    </p:spTree>
    <p:extLst>
      <p:ext uri="{BB962C8B-B14F-4D97-AF65-F5344CB8AC3E}">
        <p14:creationId xmlns:p14="http://schemas.microsoft.com/office/powerpoint/2010/main" val="908563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www.extension.wsu.edu/skagit/suicide-prevention/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04272F-9A4D-4100-9CBF-D4F29D089505}" type="slidenum">
              <a:rPr lang="en-US" smtClean="0"/>
              <a:pPr/>
              <a:t>‹#›</a:t>
            </a:fld>
            <a:endParaRPr lang="en-US" dirty="0"/>
          </a:p>
        </p:txBody>
      </p:sp>
    </p:spTree>
    <p:extLst>
      <p:ext uri="{BB962C8B-B14F-4D97-AF65-F5344CB8AC3E}">
        <p14:creationId xmlns:p14="http://schemas.microsoft.com/office/powerpoint/2010/main" val="132539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www.extension.wsu.edu/skagit/suicide-prevention/</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04272F-9A4D-4100-9CBF-D4F29D089505}" type="slidenum">
              <a:rPr lang="en-US" smtClean="0"/>
              <a:pPr/>
              <a:t>‹#›</a:t>
            </a:fld>
            <a:endParaRPr lang="en-US" dirty="0"/>
          </a:p>
        </p:txBody>
      </p:sp>
    </p:spTree>
    <p:extLst>
      <p:ext uri="{BB962C8B-B14F-4D97-AF65-F5344CB8AC3E}">
        <p14:creationId xmlns:p14="http://schemas.microsoft.com/office/powerpoint/2010/main" val="177540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www.extension.wsu.edu/skagit/suicide-prevention/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04272F-9A4D-4100-9CBF-D4F29D089505}" type="slidenum">
              <a:rPr lang="en-US" smtClean="0"/>
              <a:pPr/>
              <a:t>‹#›</a:t>
            </a:fld>
            <a:endParaRPr lang="en-US" dirty="0"/>
          </a:p>
        </p:txBody>
      </p:sp>
    </p:spTree>
    <p:extLst>
      <p:ext uri="{BB962C8B-B14F-4D97-AF65-F5344CB8AC3E}">
        <p14:creationId xmlns:p14="http://schemas.microsoft.com/office/powerpoint/2010/main" val="130419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04272F-9A4D-4100-9CBF-D4F29D089505}" type="slidenum">
              <a:rPr lang="en-US" smtClean="0"/>
              <a:pPr/>
              <a:t>‹#›</a:t>
            </a:fld>
            <a:endParaRPr lang="en-US" dirty="0"/>
          </a:p>
        </p:txBody>
      </p:sp>
      <p:pic>
        <p:nvPicPr>
          <p:cNvPr id="7" name="Picture 6">
            <a:extLst>
              <a:ext uri="{FF2B5EF4-FFF2-40B4-BE49-F238E27FC236}">
                <a16:creationId xmlns:a16="http://schemas.microsoft.com/office/drawing/2014/main" id="{ED990692-F4DB-45E9-9E5B-C586F0FA92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5206" r="9532"/>
          <a:stretch/>
        </p:blipFill>
        <p:spPr>
          <a:xfrm>
            <a:off x="1" y="128978"/>
            <a:ext cx="12191998" cy="6727133"/>
          </a:xfrm>
          <a:prstGeom prst="rect">
            <a:avLst/>
          </a:prstGeom>
        </p:spPr>
      </p:pic>
      <p:sp>
        <p:nvSpPr>
          <p:cNvPr id="8" name="Rectangle 7">
            <a:extLst>
              <a:ext uri="{FF2B5EF4-FFF2-40B4-BE49-F238E27FC236}">
                <a16:creationId xmlns:a16="http://schemas.microsoft.com/office/drawing/2014/main" id="{989AECEF-A774-4623-8F77-14DB8BEE51B8}"/>
              </a:ext>
            </a:extLst>
          </p:cNvPr>
          <p:cNvSpPr/>
          <p:nvPr userDrawn="1"/>
        </p:nvSpPr>
        <p:spPr>
          <a:xfrm>
            <a:off x="0" y="0"/>
            <a:ext cx="12191999" cy="672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A6F9AC2A-270A-49ED-8A8E-53C0B0C9734C}"/>
              </a:ext>
            </a:extLst>
          </p:cNvPr>
          <p:cNvSpPr/>
          <p:nvPr userDrawn="1"/>
        </p:nvSpPr>
        <p:spPr>
          <a:xfrm flipH="1">
            <a:off x="0" y="4441370"/>
            <a:ext cx="12192000" cy="2416629"/>
          </a:xfrm>
          <a:prstGeom prst="rtTriangle">
            <a:avLst/>
          </a:prstGeom>
          <a:gradFill flip="none" rotWithShape="1">
            <a:gsLst>
              <a:gs pos="0">
                <a:srgbClr val="649A3F">
                  <a:alpha val="50196"/>
                </a:srgbClr>
              </a:gs>
              <a:gs pos="49000">
                <a:schemeClr val="accent6">
                  <a:lumMod val="89000"/>
                </a:schemeClr>
              </a:gs>
              <a:gs pos="69000">
                <a:schemeClr val="accent6">
                  <a:lumMod val="75000"/>
                </a:schemeClr>
              </a:gs>
              <a:gs pos="97000">
                <a:srgbClr val="4E7932">
                  <a:alpha val="8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626B7221-4490-4E3E-B034-1B9157449FFF}"/>
              </a:ext>
            </a:extLst>
          </p:cNvPr>
          <p:cNvSpPr/>
          <p:nvPr userDrawn="1"/>
        </p:nvSpPr>
        <p:spPr>
          <a:xfrm>
            <a:off x="-3110" y="2628900"/>
            <a:ext cx="12195109" cy="4229099"/>
          </a:xfrm>
          <a:prstGeom prst="rtTriangl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CAA3DFB5-08D6-432B-8FBF-123CD068AB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386" y="-1165"/>
            <a:ext cx="2276669" cy="672102"/>
          </a:xfrm>
          <a:prstGeom prst="rect">
            <a:avLst/>
          </a:prstGeom>
        </p:spPr>
      </p:pic>
      <p:pic>
        <p:nvPicPr>
          <p:cNvPr id="12" name="Picture 11">
            <a:extLst>
              <a:ext uri="{FF2B5EF4-FFF2-40B4-BE49-F238E27FC236}">
                <a16:creationId xmlns:a16="http://schemas.microsoft.com/office/drawing/2014/main" id="{463A63CA-F800-465F-BF57-C4B4DE428BB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227" t="74960" r="7736" b="4781"/>
          <a:stretch/>
        </p:blipFill>
        <p:spPr>
          <a:xfrm>
            <a:off x="9778481" y="42137"/>
            <a:ext cx="2341984" cy="585499"/>
          </a:xfrm>
          <a:prstGeom prst="rect">
            <a:avLst/>
          </a:prstGeom>
        </p:spPr>
      </p:pic>
      <p:pic>
        <p:nvPicPr>
          <p:cNvPr id="13" name="Picture 12">
            <a:extLst>
              <a:ext uri="{FF2B5EF4-FFF2-40B4-BE49-F238E27FC236}">
                <a16:creationId xmlns:a16="http://schemas.microsoft.com/office/drawing/2014/main" id="{A61820CF-EFC7-40A4-9F55-6790805AC3F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6404" t="6496" r="16064" b="27323"/>
          <a:stretch/>
        </p:blipFill>
        <p:spPr>
          <a:xfrm>
            <a:off x="9178657" y="42137"/>
            <a:ext cx="599824" cy="587828"/>
          </a:xfrm>
          <a:prstGeom prst="rect">
            <a:avLst/>
          </a:prstGeom>
        </p:spPr>
      </p:pic>
    </p:spTree>
    <p:extLst>
      <p:ext uri="{BB962C8B-B14F-4D97-AF65-F5344CB8AC3E}">
        <p14:creationId xmlns:p14="http://schemas.microsoft.com/office/powerpoint/2010/main" val="332114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schemeClr val="tx1"/>
                </a:solidFill>
              </a:rPr>
              <a:t>www.extension.wsu.edu/skagit/suicide-prevention</a:t>
            </a:r>
            <a:r>
              <a:rPr lang="en-US" dirty="0"/>
              <a:t>/</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04272F-9A4D-4100-9CBF-D4F29D089505}" type="slidenum">
              <a:rPr lang="en-US" smtClean="0"/>
              <a:pPr/>
              <a:t>‹#›</a:t>
            </a:fld>
            <a:endParaRPr lang="en-US" dirty="0"/>
          </a:p>
        </p:txBody>
      </p:sp>
    </p:spTree>
    <p:extLst>
      <p:ext uri="{BB962C8B-B14F-4D97-AF65-F5344CB8AC3E}">
        <p14:creationId xmlns:p14="http://schemas.microsoft.com/office/powerpoint/2010/main" val="331520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2DBD1"/>
        </a:solidFill>
        <a:effectLst/>
      </p:bgPr>
    </p:bg>
    <p:spTree>
      <p:nvGrpSpPr>
        <p:cNvPr id="1" name=""/>
        <p:cNvGrpSpPr/>
        <p:nvPr/>
      </p:nvGrpSpPr>
      <p:grpSpPr>
        <a:xfrm>
          <a:off x="0" y="0"/>
          <a:ext cx="0" cy="0"/>
          <a:chOff x="0" y="0"/>
          <a:chExt cx="0" cy="0"/>
        </a:xfrm>
      </p:grpSpPr>
      <p:sp>
        <p:nvSpPr>
          <p:cNvPr id="1026" name="Rectangle 22"/>
          <p:cNvSpPr>
            <a:spLocks noChangeArrowheads="1"/>
          </p:cNvSpPr>
          <p:nvPr/>
        </p:nvSpPr>
        <p:spPr bwMode="auto">
          <a:xfrm>
            <a:off x="0" y="1"/>
            <a:ext cx="12192000" cy="1222375"/>
          </a:xfrm>
          <a:prstGeom prst="rect">
            <a:avLst/>
          </a:prstGeom>
          <a:solidFill>
            <a:schemeClr val="tx2"/>
          </a:solidFill>
          <a:ln w="9525">
            <a:noFill/>
            <a:miter lim="800000"/>
            <a:headEnd/>
            <a:tailEnd/>
          </a:ln>
          <a:effectLst/>
        </p:spPr>
        <p:txBody>
          <a:bodyPr wrap="none" anchor="ctr"/>
          <a:lstStyle/>
          <a:p>
            <a:pPr algn="r" eaLnBrk="0" hangingPunct="0">
              <a:defRPr/>
            </a:pPr>
            <a:endParaRPr lang="en-US" sz="2400" dirty="0">
              <a:solidFill>
                <a:srgbClr val="3E2116"/>
              </a:solidFill>
              <a:latin typeface="Times" pitchFamily="-108" charset="0"/>
              <a:ea typeface="+mn-ea"/>
            </a:endParaRPr>
          </a:p>
        </p:txBody>
      </p:sp>
      <p:sp>
        <p:nvSpPr>
          <p:cNvPr id="1048" name="Text Box 24"/>
          <p:cNvSpPr txBox="1">
            <a:spLocks noChangeArrowheads="1"/>
          </p:cNvSpPr>
          <p:nvPr/>
        </p:nvSpPr>
        <p:spPr bwMode="auto">
          <a:xfrm>
            <a:off x="2844800" y="2003425"/>
            <a:ext cx="8636000" cy="1244600"/>
          </a:xfrm>
          <a:prstGeom prst="rect">
            <a:avLst/>
          </a:prstGeom>
          <a:noFill/>
          <a:ln>
            <a:noFill/>
          </a:ln>
          <a:effectLst/>
        </p:spPr>
        <p:txBody>
          <a:bodyPr>
            <a:spAutoFit/>
          </a:bodyPr>
          <a:lstStyle>
            <a:lvl1pPr marL="341313" indent="-341313"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0" hangingPunct="0">
              <a:spcBef>
                <a:spcPct val="70000"/>
              </a:spcBef>
              <a:buClr>
                <a:srgbClr val="BAB866"/>
              </a:buClr>
              <a:buSzPct val="85000"/>
              <a:buFontTx/>
              <a:buChar char="•"/>
              <a:defRPr/>
            </a:pPr>
            <a:endParaRPr lang="en-US" sz="2800" dirty="0">
              <a:solidFill>
                <a:srgbClr val="572700"/>
              </a:solidFill>
              <a:latin typeface="Stone Sans Semibold" pitchFamily="64" charset="0"/>
              <a:ea typeface="+mn-ea"/>
            </a:endParaRPr>
          </a:p>
          <a:p>
            <a:pPr lvl="1" eaLnBrk="0" hangingPunct="0">
              <a:spcBef>
                <a:spcPct val="70000"/>
              </a:spcBef>
              <a:buClr>
                <a:srgbClr val="BAB866"/>
              </a:buClr>
              <a:buSzPct val="85000"/>
              <a:buFontTx/>
              <a:buChar char="•"/>
              <a:defRPr/>
            </a:pPr>
            <a:endParaRPr lang="en-US" sz="2800" dirty="0">
              <a:solidFill>
                <a:srgbClr val="572700"/>
              </a:solidFill>
              <a:latin typeface="Stone Sans Semibold" pitchFamily="64" charset="0"/>
              <a:ea typeface="+mn-ea"/>
            </a:endParaRPr>
          </a:p>
        </p:txBody>
      </p:sp>
      <p:sp>
        <p:nvSpPr>
          <p:cNvPr id="1028" name="Rectangle 27"/>
          <p:cNvSpPr>
            <a:spLocks noGrp="1" noChangeArrowheads="1"/>
          </p:cNvSpPr>
          <p:nvPr>
            <p:ph type="body" idx="1"/>
          </p:nvPr>
        </p:nvSpPr>
        <p:spPr bwMode="auto">
          <a:xfrm>
            <a:off x="349252" y="1550988"/>
            <a:ext cx="11434233" cy="4400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26"/>
          <p:cNvSpPr>
            <a:spLocks noGrp="1" noChangeArrowheads="1"/>
          </p:cNvSpPr>
          <p:nvPr>
            <p:ph type="title"/>
          </p:nvPr>
        </p:nvSpPr>
        <p:spPr bwMode="auto">
          <a:xfrm>
            <a:off x="349251" y="322264"/>
            <a:ext cx="11419416"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30" name="Rectangle 31"/>
          <p:cNvSpPr>
            <a:spLocks noChangeArrowheads="1"/>
          </p:cNvSpPr>
          <p:nvPr/>
        </p:nvSpPr>
        <p:spPr bwMode="auto">
          <a:xfrm>
            <a:off x="0" y="6027738"/>
            <a:ext cx="12192000" cy="830262"/>
          </a:xfrm>
          <a:prstGeom prst="rect">
            <a:avLst/>
          </a:prstGeom>
          <a:solidFill>
            <a:srgbClr val="FFFFFF"/>
          </a:solidFill>
          <a:ln w="9525">
            <a:noFill/>
            <a:miter lim="800000"/>
            <a:headEnd/>
            <a:tailEnd/>
          </a:ln>
          <a:effectLst/>
        </p:spPr>
        <p:txBody>
          <a:bodyPr wrap="none" anchor="ctr"/>
          <a:lstStyle/>
          <a:p>
            <a:pPr algn="r" eaLnBrk="0" hangingPunct="0">
              <a:defRPr/>
            </a:pPr>
            <a:endParaRPr lang="en-US" sz="2400" dirty="0">
              <a:solidFill>
                <a:srgbClr val="3E2116"/>
              </a:solidFill>
              <a:latin typeface="Times" pitchFamily="-108" charset="0"/>
              <a:ea typeface="+mn-ea"/>
            </a:endParaRPr>
          </a:p>
        </p:txBody>
      </p:sp>
      <p:pic>
        <p:nvPicPr>
          <p:cNvPr id="1031" name="Picture 65" descr="Extension 4 colo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59834" y="6092825"/>
            <a:ext cx="3532897" cy="717550"/>
          </a:xfrm>
          <a:prstGeom prst="rect">
            <a:avLst/>
          </a:prstGeom>
          <a:noFill/>
          <a:ln w="9525">
            <a:noFill/>
            <a:miter lim="800000"/>
            <a:headEnd/>
            <a:tailEnd/>
          </a:ln>
        </p:spPr>
      </p:pic>
    </p:spTree>
    <p:extLst>
      <p:ext uri="{BB962C8B-B14F-4D97-AF65-F5344CB8AC3E}">
        <p14:creationId xmlns:p14="http://schemas.microsoft.com/office/powerpoint/2010/main" val="3428297873"/>
      </p:ext>
    </p:extLst>
  </p:cSld>
  <p:clrMap bg1="lt1" tx1="dk1" bg2="lt2" tx2="dk2" accent1="accent1" accent2="accent2" accent3="accent3" accent4="accent4" accent5="accent5" accent6="accent6" hlink="hlink" folHlink="folHlink"/>
  <p:sldLayoutIdLst>
    <p:sldLayoutId id="2147483732" r:id="rId1"/>
    <p:sldLayoutId id="2147483734" r:id="rId2"/>
    <p:sldLayoutId id="2147483735" r:id="rId3"/>
    <p:sldLayoutId id="2147483737" r:id="rId4"/>
    <p:sldLayoutId id="2147483738" r:id="rId5"/>
    <p:sldLayoutId id="2147483739" r:id="rId6"/>
    <p:sldLayoutId id="2147483740" r:id="rId7"/>
    <p:sldLayoutId id="2147483742" r:id="rId8"/>
    <p:sldLayoutId id="2147483751" r:id="rId9"/>
  </p:sldLayoutIdLst>
  <p:txStyles>
    <p:titleStyle>
      <a:lvl1pPr algn="l" rtl="0" eaLnBrk="1" fontAlgn="base" hangingPunct="1">
        <a:spcBef>
          <a:spcPct val="0"/>
        </a:spcBef>
        <a:spcAft>
          <a:spcPct val="0"/>
        </a:spcAft>
        <a:defRPr sz="3200">
          <a:solidFill>
            <a:srgbClr val="FFFFFF"/>
          </a:solidFill>
          <a:latin typeface="+mj-lt"/>
          <a:ea typeface="+mj-ea"/>
          <a:cs typeface="+mj-cs"/>
        </a:defRPr>
      </a:lvl1pPr>
      <a:lvl2pPr algn="l" rtl="0" eaLnBrk="1" fontAlgn="base" hangingPunct="1">
        <a:spcBef>
          <a:spcPct val="0"/>
        </a:spcBef>
        <a:spcAft>
          <a:spcPct val="0"/>
        </a:spcAft>
        <a:defRPr sz="3200">
          <a:solidFill>
            <a:srgbClr val="FFFFFF"/>
          </a:solidFill>
          <a:latin typeface="Stone Sans" pitchFamily="34" charset="0"/>
        </a:defRPr>
      </a:lvl2pPr>
      <a:lvl3pPr algn="l" rtl="0" eaLnBrk="1" fontAlgn="base" hangingPunct="1">
        <a:spcBef>
          <a:spcPct val="0"/>
        </a:spcBef>
        <a:spcAft>
          <a:spcPct val="0"/>
        </a:spcAft>
        <a:defRPr sz="3200">
          <a:solidFill>
            <a:srgbClr val="FFFFFF"/>
          </a:solidFill>
          <a:latin typeface="Stone Sans" pitchFamily="34" charset="0"/>
        </a:defRPr>
      </a:lvl3pPr>
      <a:lvl4pPr algn="l" rtl="0" eaLnBrk="1" fontAlgn="base" hangingPunct="1">
        <a:spcBef>
          <a:spcPct val="0"/>
        </a:spcBef>
        <a:spcAft>
          <a:spcPct val="0"/>
        </a:spcAft>
        <a:defRPr sz="3200">
          <a:solidFill>
            <a:srgbClr val="FFFFFF"/>
          </a:solidFill>
          <a:latin typeface="Stone Sans" pitchFamily="34" charset="0"/>
        </a:defRPr>
      </a:lvl4pPr>
      <a:lvl5pPr algn="l" rtl="0" eaLnBrk="1" fontAlgn="base" hangingPunct="1">
        <a:spcBef>
          <a:spcPct val="0"/>
        </a:spcBef>
        <a:spcAft>
          <a:spcPct val="0"/>
        </a:spcAft>
        <a:defRPr sz="3200">
          <a:solidFill>
            <a:srgbClr val="FFFFFF"/>
          </a:solidFill>
          <a:latin typeface="Stone Sans" pitchFamily="34" charset="0"/>
        </a:defRPr>
      </a:lvl5pPr>
      <a:lvl6pPr marL="457200" algn="l" rtl="0" eaLnBrk="1" fontAlgn="base" hangingPunct="1">
        <a:spcBef>
          <a:spcPct val="0"/>
        </a:spcBef>
        <a:spcAft>
          <a:spcPct val="0"/>
        </a:spcAft>
        <a:defRPr sz="3200">
          <a:solidFill>
            <a:srgbClr val="FFFFFF"/>
          </a:solidFill>
          <a:latin typeface="Stone Sans" pitchFamily="34" charset="0"/>
        </a:defRPr>
      </a:lvl6pPr>
      <a:lvl7pPr marL="914400" algn="l" rtl="0" eaLnBrk="1" fontAlgn="base" hangingPunct="1">
        <a:spcBef>
          <a:spcPct val="0"/>
        </a:spcBef>
        <a:spcAft>
          <a:spcPct val="0"/>
        </a:spcAft>
        <a:defRPr sz="3200">
          <a:solidFill>
            <a:srgbClr val="FFFFFF"/>
          </a:solidFill>
          <a:latin typeface="Stone Sans" pitchFamily="34" charset="0"/>
        </a:defRPr>
      </a:lvl7pPr>
      <a:lvl8pPr marL="1371600" algn="l" rtl="0" eaLnBrk="1" fontAlgn="base" hangingPunct="1">
        <a:spcBef>
          <a:spcPct val="0"/>
        </a:spcBef>
        <a:spcAft>
          <a:spcPct val="0"/>
        </a:spcAft>
        <a:defRPr sz="3200">
          <a:solidFill>
            <a:srgbClr val="FFFFFF"/>
          </a:solidFill>
          <a:latin typeface="Stone Sans" pitchFamily="34" charset="0"/>
        </a:defRPr>
      </a:lvl8pPr>
      <a:lvl9pPr marL="1828800" algn="l" rtl="0" eaLnBrk="1" fontAlgn="base" hangingPunct="1">
        <a:spcBef>
          <a:spcPct val="0"/>
        </a:spcBef>
        <a:spcAft>
          <a:spcPct val="0"/>
        </a:spcAft>
        <a:defRPr sz="3200">
          <a:solidFill>
            <a:srgbClr val="FFFFFF"/>
          </a:solidFill>
          <a:latin typeface="Stone Sans" pitchFamily="34" charset="0"/>
        </a:defRPr>
      </a:lvl9pPr>
    </p:titleStyle>
    <p:bodyStyle>
      <a:lvl1pPr marL="342900" indent="-342900" algn="l" rtl="0" eaLnBrk="1" fontAlgn="base" hangingPunct="1">
        <a:spcBef>
          <a:spcPct val="2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sz="2800">
          <a:solidFill>
            <a:schemeClr val="tx1"/>
          </a:solidFill>
          <a:latin typeface="+mj-lt"/>
        </a:defRPr>
      </a:lvl2pPr>
      <a:lvl3pPr marL="1143000" indent="-228600" algn="l" rtl="0" eaLnBrk="1" fontAlgn="base" hangingPunct="1">
        <a:spcBef>
          <a:spcPct val="20000"/>
        </a:spcBef>
        <a:spcAft>
          <a:spcPct val="0"/>
        </a:spcAft>
        <a:buClr>
          <a:schemeClr val="accent1"/>
        </a:buClr>
        <a:buChar char="•"/>
        <a:defRPr sz="2400">
          <a:solidFill>
            <a:schemeClr val="tx1"/>
          </a:solidFill>
          <a:latin typeface="+mj-lt"/>
        </a:defRPr>
      </a:lvl3pPr>
      <a:lvl4pPr marL="1600200" indent="-228600" algn="l" rtl="0" eaLnBrk="1" fontAlgn="base" hangingPunct="1">
        <a:spcBef>
          <a:spcPct val="20000"/>
        </a:spcBef>
        <a:spcAft>
          <a:spcPct val="0"/>
        </a:spcAft>
        <a:buClr>
          <a:schemeClr val="accent1"/>
        </a:buClr>
        <a:buChar char="–"/>
        <a:defRPr sz="2000">
          <a:solidFill>
            <a:schemeClr val="tx1"/>
          </a:solidFill>
          <a:latin typeface="+mj-lt"/>
        </a:defRPr>
      </a:lvl4pPr>
      <a:lvl5pPr marL="2057400" indent="-228600" algn="l" rtl="0" eaLnBrk="1" fontAlgn="base" hangingPunct="1">
        <a:spcBef>
          <a:spcPct val="20000"/>
        </a:spcBef>
        <a:spcAft>
          <a:spcPct val="0"/>
        </a:spcAft>
        <a:buClr>
          <a:schemeClr val="accent1"/>
        </a:buClr>
        <a:buChar char="»"/>
        <a:defRPr sz="2000">
          <a:solidFill>
            <a:schemeClr val="tx1"/>
          </a:solidFill>
          <a:latin typeface="+mj-lt"/>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j-lt"/>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j-lt"/>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j-lt"/>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1C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878882"/>
      </p:ext>
    </p:extLst>
  </p:cSld>
  <p:clrMap bg1="dk2" tx1="lt1" bg2="dk1" tx2="lt2" accent1="accent1" accent2="accent2" accent3="accent3" accent4="accent4" accent5="accent5" accent6="accent6" hlink="hlink" folHlink="folHlink"/>
  <p:sldLayoutIdLst>
    <p:sldLayoutId id="2147483744" r:id="rId1"/>
    <p:sldLayoutId id="2147483745" r:id="rId2"/>
    <p:sldLayoutId id="2147483746" r:id="rId3"/>
  </p:sldLayoutIdLst>
  <p:transition/>
  <p:hf sldNum="0" hdr="0" ftr="0" dt="0"/>
  <p:txStyles>
    <p:titleStyle>
      <a:lvl1pPr algn="ctr" rtl="0" eaLnBrk="1" fontAlgn="base" hangingPunct="1">
        <a:lnSpc>
          <a:spcPct val="90000"/>
        </a:lnSpc>
        <a:spcBef>
          <a:spcPct val="0"/>
        </a:spcBef>
        <a:spcAft>
          <a:spcPct val="0"/>
        </a:spcAft>
        <a:defRPr sz="3600">
          <a:solidFill>
            <a:srgbClr val="B6BF00"/>
          </a:solidFill>
          <a:latin typeface="Arial"/>
          <a:ea typeface="Times New Roman" pitchFamily="-65" charset="0"/>
          <a:cs typeface="Arial"/>
        </a:defRPr>
      </a:lvl1pPr>
      <a:lvl2pPr algn="ctr" rtl="0" eaLnBrk="1" fontAlgn="base" hangingPunct="1">
        <a:lnSpc>
          <a:spcPct val="90000"/>
        </a:lnSpc>
        <a:spcBef>
          <a:spcPct val="0"/>
        </a:spcBef>
        <a:spcAft>
          <a:spcPct val="0"/>
        </a:spcAft>
        <a:defRPr sz="3600">
          <a:solidFill>
            <a:srgbClr val="B6BF00"/>
          </a:solidFill>
          <a:latin typeface="Arial" pitchFamily="-110" charset="0"/>
          <a:ea typeface="Times New Roman" pitchFamily="-65" charset="0"/>
          <a:cs typeface="Arial" charset="0"/>
        </a:defRPr>
      </a:lvl2pPr>
      <a:lvl3pPr algn="ctr" rtl="0" eaLnBrk="1" fontAlgn="base" hangingPunct="1">
        <a:lnSpc>
          <a:spcPct val="90000"/>
        </a:lnSpc>
        <a:spcBef>
          <a:spcPct val="0"/>
        </a:spcBef>
        <a:spcAft>
          <a:spcPct val="0"/>
        </a:spcAft>
        <a:defRPr sz="3600">
          <a:solidFill>
            <a:srgbClr val="B6BF00"/>
          </a:solidFill>
          <a:latin typeface="Arial" pitchFamily="-110" charset="0"/>
          <a:ea typeface="Times New Roman" pitchFamily="-65" charset="0"/>
          <a:cs typeface="Arial" charset="0"/>
        </a:defRPr>
      </a:lvl3pPr>
      <a:lvl4pPr algn="ctr" rtl="0" eaLnBrk="1" fontAlgn="base" hangingPunct="1">
        <a:lnSpc>
          <a:spcPct val="90000"/>
        </a:lnSpc>
        <a:spcBef>
          <a:spcPct val="0"/>
        </a:spcBef>
        <a:spcAft>
          <a:spcPct val="0"/>
        </a:spcAft>
        <a:defRPr sz="3600">
          <a:solidFill>
            <a:srgbClr val="B6BF00"/>
          </a:solidFill>
          <a:latin typeface="Arial" pitchFamily="-110" charset="0"/>
          <a:ea typeface="Times New Roman" pitchFamily="-65" charset="0"/>
          <a:cs typeface="Arial" charset="0"/>
        </a:defRPr>
      </a:lvl4pPr>
      <a:lvl5pPr algn="ctr" rtl="0" eaLnBrk="1" fontAlgn="base" hangingPunct="1">
        <a:lnSpc>
          <a:spcPct val="90000"/>
        </a:lnSpc>
        <a:spcBef>
          <a:spcPct val="0"/>
        </a:spcBef>
        <a:spcAft>
          <a:spcPct val="0"/>
        </a:spcAft>
        <a:defRPr sz="3600">
          <a:solidFill>
            <a:srgbClr val="B6BF00"/>
          </a:solidFill>
          <a:latin typeface="Arial" pitchFamily="-110" charset="0"/>
          <a:ea typeface="Times New Roman" pitchFamily="-65" charset="0"/>
          <a:cs typeface="Arial" charset="0"/>
        </a:defRPr>
      </a:lvl5pPr>
      <a:lvl6pPr marL="457200" algn="l" rtl="0" eaLnBrk="1" fontAlgn="base" hangingPunct="1">
        <a:lnSpc>
          <a:spcPct val="90000"/>
        </a:lnSpc>
        <a:spcBef>
          <a:spcPct val="0"/>
        </a:spcBef>
        <a:spcAft>
          <a:spcPct val="0"/>
        </a:spcAft>
        <a:defRPr sz="2800" b="1">
          <a:solidFill>
            <a:schemeClr val="accent2"/>
          </a:solidFill>
          <a:latin typeface="Arial" charset="0"/>
        </a:defRPr>
      </a:lvl6pPr>
      <a:lvl7pPr marL="914400" algn="l" rtl="0" eaLnBrk="1" fontAlgn="base" hangingPunct="1">
        <a:lnSpc>
          <a:spcPct val="90000"/>
        </a:lnSpc>
        <a:spcBef>
          <a:spcPct val="0"/>
        </a:spcBef>
        <a:spcAft>
          <a:spcPct val="0"/>
        </a:spcAft>
        <a:defRPr sz="2800" b="1">
          <a:solidFill>
            <a:schemeClr val="accent2"/>
          </a:solidFill>
          <a:latin typeface="Arial" charset="0"/>
        </a:defRPr>
      </a:lvl7pPr>
      <a:lvl8pPr marL="1371600" algn="l" rtl="0" eaLnBrk="1" fontAlgn="base" hangingPunct="1">
        <a:lnSpc>
          <a:spcPct val="90000"/>
        </a:lnSpc>
        <a:spcBef>
          <a:spcPct val="0"/>
        </a:spcBef>
        <a:spcAft>
          <a:spcPct val="0"/>
        </a:spcAft>
        <a:defRPr sz="2800" b="1">
          <a:solidFill>
            <a:schemeClr val="accent2"/>
          </a:solidFill>
          <a:latin typeface="Arial" charset="0"/>
        </a:defRPr>
      </a:lvl8pPr>
      <a:lvl9pPr marL="1828800" algn="l" rtl="0" eaLnBrk="1" fontAlgn="base" hangingPunct="1">
        <a:lnSpc>
          <a:spcPct val="90000"/>
        </a:lnSpc>
        <a:spcBef>
          <a:spcPct val="0"/>
        </a:spcBef>
        <a:spcAft>
          <a:spcPct val="0"/>
        </a:spcAft>
        <a:defRPr sz="2800" b="1">
          <a:solidFill>
            <a:schemeClr val="accent2"/>
          </a:solidFill>
          <a:latin typeface="Arial" charset="0"/>
        </a:defRPr>
      </a:lvl9pPr>
    </p:titleStyle>
    <p:bodyStyle>
      <a:lvl1pPr marL="342900" indent="-342900" algn="l" rtl="0" eaLnBrk="1" fontAlgn="base" hangingPunct="1">
        <a:spcBef>
          <a:spcPct val="25000"/>
        </a:spcBef>
        <a:spcAft>
          <a:spcPct val="0"/>
        </a:spcAft>
        <a:buClr>
          <a:schemeClr val="tx1"/>
        </a:buClr>
        <a:buSzPct val="100000"/>
        <a:buFont typeface="Arial" charset="0"/>
        <a:defRPr lang="en-US" sz="3200" dirty="0">
          <a:solidFill>
            <a:schemeClr val="tx1"/>
          </a:solidFill>
          <a:latin typeface="Arial"/>
          <a:ea typeface="ＭＳ Ｐゴシック" pitchFamily="-110" charset="-128"/>
          <a:cs typeface="Arial"/>
        </a:defRPr>
      </a:lvl1pPr>
      <a:lvl2pPr marL="742950" indent="-285750" algn="l" rtl="0" eaLnBrk="1" fontAlgn="base" hangingPunct="1">
        <a:lnSpc>
          <a:spcPct val="95000"/>
        </a:lnSpc>
        <a:spcBef>
          <a:spcPct val="10000"/>
        </a:spcBef>
        <a:spcAft>
          <a:spcPct val="0"/>
        </a:spcAft>
        <a:buClr>
          <a:schemeClr val="tx1"/>
        </a:buClr>
        <a:buSzPct val="100000"/>
        <a:buFont typeface="Arial" charset="0"/>
        <a:defRPr lang="en-US" sz="2800" dirty="0">
          <a:solidFill>
            <a:schemeClr val="tx1"/>
          </a:solidFill>
          <a:latin typeface="Arial"/>
          <a:ea typeface="ＭＳ Ｐゴシック" pitchFamily="-65" charset="-128"/>
          <a:cs typeface="Arial"/>
        </a:defRPr>
      </a:lvl2pPr>
      <a:lvl3pPr marL="1143000" indent="-228600" algn="l" rtl="0" eaLnBrk="1" fontAlgn="base" hangingPunct="1">
        <a:lnSpc>
          <a:spcPct val="95000"/>
        </a:lnSpc>
        <a:spcBef>
          <a:spcPct val="10000"/>
        </a:spcBef>
        <a:spcAft>
          <a:spcPct val="0"/>
        </a:spcAft>
        <a:buClr>
          <a:schemeClr val="tx1"/>
        </a:buClr>
        <a:buSzPct val="100000"/>
        <a:buFont typeface="Arial" charset="0"/>
        <a:defRPr lang="en-US" sz="2400" dirty="0">
          <a:solidFill>
            <a:schemeClr val="tx1"/>
          </a:solidFill>
          <a:latin typeface="Arial"/>
          <a:ea typeface="ＭＳ Ｐゴシック" pitchFamily="-65" charset="-128"/>
          <a:cs typeface="Arial"/>
        </a:defRPr>
      </a:lvl3pPr>
      <a:lvl4pPr marL="1600200" indent="-228600" algn="l" rtl="0" eaLnBrk="1" fontAlgn="base" hangingPunct="1">
        <a:lnSpc>
          <a:spcPct val="95000"/>
        </a:lnSpc>
        <a:spcBef>
          <a:spcPct val="10000"/>
        </a:spcBef>
        <a:spcAft>
          <a:spcPct val="0"/>
        </a:spcAft>
        <a:buClr>
          <a:schemeClr val="tx1"/>
        </a:buClr>
        <a:buSzPct val="100000"/>
        <a:buFont typeface="Arial" charset="0"/>
        <a:defRPr lang="en-US" sz="2200" dirty="0">
          <a:solidFill>
            <a:schemeClr val="tx1"/>
          </a:solidFill>
          <a:latin typeface="Arial"/>
          <a:ea typeface="ＭＳ Ｐゴシック" pitchFamily="-65" charset="-128"/>
          <a:cs typeface="Arial"/>
        </a:defRPr>
      </a:lvl4pPr>
      <a:lvl5pPr marL="2057400" indent="-228600" algn="l" rtl="0" eaLnBrk="1" fontAlgn="base" hangingPunct="1">
        <a:lnSpc>
          <a:spcPct val="95000"/>
        </a:lnSpc>
        <a:spcBef>
          <a:spcPct val="10000"/>
        </a:spcBef>
        <a:spcAft>
          <a:spcPct val="0"/>
        </a:spcAft>
        <a:buClr>
          <a:schemeClr val="tx1"/>
        </a:buClr>
        <a:buSzPct val="100000"/>
        <a:buFont typeface="Arial" charset="0"/>
        <a:defRPr lang="en-US" sz="2000" dirty="0">
          <a:solidFill>
            <a:schemeClr val="tx1"/>
          </a:solidFill>
          <a:latin typeface="Arial"/>
          <a:ea typeface="ＭＳ Ｐゴシック" pitchFamily="-65" charset="-128"/>
          <a:cs typeface="Arial"/>
        </a:defRPr>
      </a:lvl5pPr>
      <a:lvl6pPr marL="11414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DBD1"/>
        </a:solidFill>
        <a:effectLst/>
      </p:bgPr>
    </p:bg>
    <p:spTree>
      <p:nvGrpSpPr>
        <p:cNvPr id="1" name=""/>
        <p:cNvGrpSpPr/>
        <p:nvPr/>
      </p:nvGrpSpPr>
      <p:grpSpPr>
        <a:xfrm>
          <a:off x="0" y="0"/>
          <a:ext cx="0" cy="0"/>
          <a:chOff x="0" y="0"/>
          <a:chExt cx="0" cy="0"/>
        </a:xfrm>
      </p:grpSpPr>
      <p:sp>
        <p:nvSpPr>
          <p:cNvPr id="1026" name="Rectangle 22"/>
          <p:cNvSpPr>
            <a:spLocks noChangeArrowheads="1"/>
          </p:cNvSpPr>
          <p:nvPr/>
        </p:nvSpPr>
        <p:spPr bwMode="auto">
          <a:xfrm>
            <a:off x="0" y="1"/>
            <a:ext cx="12192000" cy="1222375"/>
          </a:xfrm>
          <a:prstGeom prst="rect">
            <a:avLst/>
          </a:prstGeom>
          <a:solidFill>
            <a:schemeClr val="tx2"/>
          </a:solidFill>
          <a:ln w="9525">
            <a:noFill/>
            <a:miter lim="800000"/>
            <a:headEnd/>
            <a:tailEnd/>
          </a:ln>
        </p:spPr>
        <p:txBody>
          <a:bodyPr wrap="none" anchor="ctr"/>
          <a:lstStyle/>
          <a:p>
            <a:pPr algn="r" eaLnBrk="0" hangingPunct="0">
              <a:defRPr/>
            </a:pPr>
            <a:endParaRPr lang="en-US" sz="2400" dirty="0">
              <a:solidFill>
                <a:srgbClr val="3E2116"/>
              </a:solidFill>
              <a:latin typeface="Times" pitchFamily="-108" charset="0"/>
              <a:ea typeface="+mn-ea"/>
            </a:endParaRPr>
          </a:p>
        </p:txBody>
      </p:sp>
      <p:sp>
        <p:nvSpPr>
          <p:cNvPr id="1048" name="Text Box 24"/>
          <p:cNvSpPr txBox="1">
            <a:spLocks noChangeArrowheads="1"/>
          </p:cNvSpPr>
          <p:nvPr/>
        </p:nvSpPr>
        <p:spPr bwMode="auto">
          <a:xfrm>
            <a:off x="2844800" y="2003425"/>
            <a:ext cx="8636000" cy="1244600"/>
          </a:xfrm>
          <a:prstGeom prst="rect">
            <a:avLst/>
          </a:prstGeom>
          <a:noFill/>
          <a:ln>
            <a:noFill/>
          </a:ln>
          <a:effectLst/>
        </p:spPr>
        <p:txBody>
          <a:bodyPr>
            <a:spAutoFit/>
          </a:bodyPr>
          <a:lstStyle>
            <a:lvl1pPr marL="341313" indent="-341313"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0" hangingPunct="0">
              <a:spcBef>
                <a:spcPct val="70000"/>
              </a:spcBef>
              <a:buClr>
                <a:srgbClr val="BAB866"/>
              </a:buClr>
              <a:buSzPct val="85000"/>
              <a:buFontTx/>
              <a:buChar char="•"/>
              <a:defRPr/>
            </a:pPr>
            <a:endParaRPr lang="en-US" sz="2800" dirty="0">
              <a:solidFill>
                <a:srgbClr val="572700"/>
              </a:solidFill>
              <a:latin typeface="Stone Sans Semibold" pitchFamily="64" charset="0"/>
              <a:ea typeface="+mn-ea"/>
            </a:endParaRPr>
          </a:p>
          <a:p>
            <a:pPr lvl="1" eaLnBrk="0" hangingPunct="0">
              <a:spcBef>
                <a:spcPct val="70000"/>
              </a:spcBef>
              <a:buClr>
                <a:srgbClr val="BAB866"/>
              </a:buClr>
              <a:buSzPct val="85000"/>
              <a:buFontTx/>
              <a:buChar char="•"/>
              <a:defRPr/>
            </a:pPr>
            <a:endParaRPr lang="en-US" sz="2800" dirty="0">
              <a:solidFill>
                <a:srgbClr val="572700"/>
              </a:solidFill>
              <a:latin typeface="Stone Sans Semibold" pitchFamily="64" charset="0"/>
              <a:ea typeface="+mn-ea"/>
            </a:endParaRPr>
          </a:p>
        </p:txBody>
      </p:sp>
      <p:sp>
        <p:nvSpPr>
          <p:cNvPr id="1028" name="Rectangle 27"/>
          <p:cNvSpPr>
            <a:spLocks noGrp="1" noChangeArrowheads="1"/>
          </p:cNvSpPr>
          <p:nvPr>
            <p:ph type="body" idx="1"/>
          </p:nvPr>
        </p:nvSpPr>
        <p:spPr bwMode="auto">
          <a:xfrm>
            <a:off x="349252" y="1550988"/>
            <a:ext cx="11434233" cy="4400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26"/>
          <p:cNvSpPr>
            <a:spLocks noGrp="1" noChangeArrowheads="1"/>
          </p:cNvSpPr>
          <p:nvPr>
            <p:ph type="title"/>
          </p:nvPr>
        </p:nvSpPr>
        <p:spPr bwMode="auto">
          <a:xfrm>
            <a:off x="349251" y="322264"/>
            <a:ext cx="11419416"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30" name="Rectangle 31"/>
          <p:cNvSpPr>
            <a:spLocks noChangeArrowheads="1"/>
          </p:cNvSpPr>
          <p:nvPr/>
        </p:nvSpPr>
        <p:spPr bwMode="auto">
          <a:xfrm>
            <a:off x="0" y="6027738"/>
            <a:ext cx="12192000" cy="830262"/>
          </a:xfrm>
          <a:prstGeom prst="rect">
            <a:avLst/>
          </a:prstGeom>
          <a:solidFill>
            <a:srgbClr val="FFFFFF"/>
          </a:solidFill>
          <a:ln w="9525">
            <a:noFill/>
            <a:miter lim="800000"/>
            <a:headEnd/>
            <a:tailEnd/>
          </a:ln>
        </p:spPr>
        <p:txBody>
          <a:bodyPr wrap="none" anchor="ctr"/>
          <a:lstStyle/>
          <a:p>
            <a:pPr algn="r" eaLnBrk="0" hangingPunct="0">
              <a:defRPr/>
            </a:pPr>
            <a:endParaRPr lang="en-US" sz="2400" dirty="0">
              <a:solidFill>
                <a:srgbClr val="3E2116"/>
              </a:solidFill>
              <a:latin typeface="Times" pitchFamily="-108" charset="0"/>
              <a:ea typeface="+mn-ea"/>
            </a:endParaRPr>
          </a:p>
        </p:txBody>
      </p:sp>
      <p:pic>
        <p:nvPicPr>
          <p:cNvPr id="1031" name="Picture 65" descr="Extension 4 colo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9834" y="6092825"/>
            <a:ext cx="4726517" cy="717550"/>
          </a:xfrm>
          <a:prstGeom prst="rect">
            <a:avLst/>
          </a:prstGeom>
          <a:noFill/>
          <a:ln w="9525">
            <a:noFill/>
            <a:miter lim="800000"/>
            <a:headEnd/>
            <a:tailEnd/>
          </a:ln>
        </p:spPr>
      </p:pic>
    </p:spTree>
    <p:extLst>
      <p:ext uri="{BB962C8B-B14F-4D97-AF65-F5344CB8AC3E}">
        <p14:creationId xmlns:p14="http://schemas.microsoft.com/office/powerpoint/2010/main" val="2030343363"/>
      </p:ext>
    </p:extLst>
  </p:cSld>
  <p:clrMap bg1="lt1" tx1="dk1" bg2="lt2" tx2="dk2" accent1="accent1" accent2="accent2" accent3="accent3" accent4="accent4" accent5="accent5" accent6="accent6" hlink="hlink" folHlink="folHlink"/>
  <p:sldLayoutIdLst>
    <p:sldLayoutId id="2147483748" r:id="rId1"/>
  </p:sldLayoutIdLst>
  <p:hf sldNum="0" hdr="0" ftr="0" dt="0"/>
  <p:txStyles>
    <p:titleStyle>
      <a:lvl1pPr algn="l" rtl="0" eaLnBrk="1" fontAlgn="base" hangingPunct="1">
        <a:spcBef>
          <a:spcPct val="0"/>
        </a:spcBef>
        <a:spcAft>
          <a:spcPct val="0"/>
        </a:spcAft>
        <a:defRPr sz="3200">
          <a:solidFill>
            <a:srgbClr val="FFFFFF"/>
          </a:solidFill>
          <a:latin typeface="+mj-lt"/>
          <a:ea typeface="+mj-ea"/>
          <a:cs typeface="+mj-cs"/>
        </a:defRPr>
      </a:lvl1pPr>
      <a:lvl2pPr algn="l" rtl="0" eaLnBrk="1" fontAlgn="base" hangingPunct="1">
        <a:spcBef>
          <a:spcPct val="0"/>
        </a:spcBef>
        <a:spcAft>
          <a:spcPct val="0"/>
        </a:spcAft>
        <a:defRPr sz="3200">
          <a:solidFill>
            <a:srgbClr val="FFFFFF"/>
          </a:solidFill>
          <a:latin typeface="Stone Sans" pitchFamily="34" charset="0"/>
        </a:defRPr>
      </a:lvl2pPr>
      <a:lvl3pPr algn="l" rtl="0" eaLnBrk="1" fontAlgn="base" hangingPunct="1">
        <a:spcBef>
          <a:spcPct val="0"/>
        </a:spcBef>
        <a:spcAft>
          <a:spcPct val="0"/>
        </a:spcAft>
        <a:defRPr sz="3200">
          <a:solidFill>
            <a:srgbClr val="FFFFFF"/>
          </a:solidFill>
          <a:latin typeface="Stone Sans" pitchFamily="34" charset="0"/>
        </a:defRPr>
      </a:lvl3pPr>
      <a:lvl4pPr algn="l" rtl="0" eaLnBrk="1" fontAlgn="base" hangingPunct="1">
        <a:spcBef>
          <a:spcPct val="0"/>
        </a:spcBef>
        <a:spcAft>
          <a:spcPct val="0"/>
        </a:spcAft>
        <a:defRPr sz="3200">
          <a:solidFill>
            <a:srgbClr val="FFFFFF"/>
          </a:solidFill>
          <a:latin typeface="Stone Sans" pitchFamily="34" charset="0"/>
        </a:defRPr>
      </a:lvl4pPr>
      <a:lvl5pPr algn="l" rtl="0" eaLnBrk="1" fontAlgn="base" hangingPunct="1">
        <a:spcBef>
          <a:spcPct val="0"/>
        </a:spcBef>
        <a:spcAft>
          <a:spcPct val="0"/>
        </a:spcAft>
        <a:defRPr sz="3200">
          <a:solidFill>
            <a:srgbClr val="FFFFFF"/>
          </a:solidFill>
          <a:latin typeface="Stone Sans" pitchFamily="34" charset="0"/>
        </a:defRPr>
      </a:lvl5pPr>
      <a:lvl6pPr marL="457200" algn="l" rtl="0" eaLnBrk="1" fontAlgn="base" hangingPunct="1">
        <a:spcBef>
          <a:spcPct val="0"/>
        </a:spcBef>
        <a:spcAft>
          <a:spcPct val="0"/>
        </a:spcAft>
        <a:defRPr sz="3200">
          <a:solidFill>
            <a:srgbClr val="FFFFFF"/>
          </a:solidFill>
          <a:latin typeface="Stone Sans" pitchFamily="34" charset="0"/>
        </a:defRPr>
      </a:lvl6pPr>
      <a:lvl7pPr marL="914400" algn="l" rtl="0" eaLnBrk="1" fontAlgn="base" hangingPunct="1">
        <a:spcBef>
          <a:spcPct val="0"/>
        </a:spcBef>
        <a:spcAft>
          <a:spcPct val="0"/>
        </a:spcAft>
        <a:defRPr sz="3200">
          <a:solidFill>
            <a:srgbClr val="FFFFFF"/>
          </a:solidFill>
          <a:latin typeface="Stone Sans" pitchFamily="34" charset="0"/>
        </a:defRPr>
      </a:lvl7pPr>
      <a:lvl8pPr marL="1371600" algn="l" rtl="0" eaLnBrk="1" fontAlgn="base" hangingPunct="1">
        <a:spcBef>
          <a:spcPct val="0"/>
        </a:spcBef>
        <a:spcAft>
          <a:spcPct val="0"/>
        </a:spcAft>
        <a:defRPr sz="3200">
          <a:solidFill>
            <a:srgbClr val="FFFFFF"/>
          </a:solidFill>
          <a:latin typeface="Stone Sans" pitchFamily="34" charset="0"/>
        </a:defRPr>
      </a:lvl8pPr>
      <a:lvl9pPr marL="1828800" algn="l" rtl="0" eaLnBrk="1" fontAlgn="base" hangingPunct="1">
        <a:spcBef>
          <a:spcPct val="0"/>
        </a:spcBef>
        <a:spcAft>
          <a:spcPct val="0"/>
        </a:spcAft>
        <a:defRPr sz="3200">
          <a:solidFill>
            <a:srgbClr val="FFFFFF"/>
          </a:solidFill>
          <a:latin typeface="Stone Sans" pitchFamily="34" charset="0"/>
        </a:defRPr>
      </a:lvl9pPr>
    </p:titleStyle>
    <p:bodyStyle>
      <a:lvl1pPr marL="342900" indent="-342900" algn="l" rtl="0" eaLnBrk="1" fontAlgn="base" hangingPunct="1">
        <a:spcBef>
          <a:spcPct val="2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sz="2800">
          <a:solidFill>
            <a:schemeClr val="tx1"/>
          </a:solidFill>
          <a:latin typeface="+mj-lt"/>
        </a:defRPr>
      </a:lvl2pPr>
      <a:lvl3pPr marL="1143000" indent="-228600" algn="l" rtl="0" eaLnBrk="1" fontAlgn="base" hangingPunct="1">
        <a:spcBef>
          <a:spcPct val="20000"/>
        </a:spcBef>
        <a:spcAft>
          <a:spcPct val="0"/>
        </a:spcAft>
        <a:buClr>
          <a:schemeClr val="accent1"/>
        </a:buClr>
        <a:buChar char="•"/>
        <a:defRPr sz="2400">
          <a:solidFill>
            <a:schemeClr val="tx1"/>
          </a:solidFill>
          <a:latin typeface="+mj-lt"/>
        </a:defRPr>
      </a:lvl3pPr>
      <a:lvl4pPr marL="1600200" indent="-228600" algn="l" rtl="0" eaLnBrk="1" fontAlgn="base" hangingPunct="1">
        <a:spcBef>
          <a:spcPct val="20000"/>
        </a:spcBef>
        <a:spcAft>
          <a:spcPct val="0"/>
        </a:spcAft>
        <a:buClr>
          <a:schemeClr val="accent1"/>
        </a:buClr>
        <a:buChar char="–"/>
        <a:defRPr sz="2000">
          <a:solidFill>
            <a:schemeClr val="tx1"/>
          </a:solidFill>
          <a:latin typeface="+mj-lt"/>
        </a:defRPr>
      </a:lvl4pPr>
      <a:lvl5pPr marL="2057400" indent="-228600" algn="l" rtl="0" eaLnBrk="1" fontAlgn="base" hangingPunct="1">
        <a:spcBef>
          <a:spcPct val="20000"/>
        </a:spcBef>
        <a:spcAft>
          <a:spcPct val="0"/>
        </a:spcAft>
        <a:buClr>
          <a:schemeClr val="accent1"/>
        </a:buClr>
        <a:buChar char="»"/>
        <a:defRPr sz="2000">
          <a:solidFill>
            <a:schemeClr val="tx1"/>
          </a:solidFill>
          <a:latin typeface="+mj-lt"/>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j-lt"/>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j-lt"/>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j-lt"/>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DBCEAC"/>
            </a:gs>
            <a:gs pos="30000">
              <a:schemeClr val="tx1"/>
            </a:gs>
          </a:gsLst>
          <a:lin ang="5400000" scaled="0"/>
          <a:tileRect/>
        </a:gradFill>
        <a:effectLst/>
      </p:bgPr>
    </p:bg>
    <p:spTree>
      <p:nvGrpSpPr>
        <p:cNvPr id="1" name=""/>
        <p:cNvGrpSpPr/>
        <p:nvPr/>
      </p:nvGrpSpPr>
      <p:grpSpPr>
        <a:xfrm>
          <a:off x="0" y="0"/>
          <a:ext cx="0" cy="0"/>
          <a:chOff x="0" y="0"/>
          <a:chExt cx="0" cy="0"/>
        </a:xfrm>
      </p:grpSpPr>
      <p:grpSp>
        <p:nvGrpSpPr>
          <p:cNvPr id="5" name="Group 15"/>
          <p:cNvGrpSpPr>
            <a:grpSpLocks/>
          </p:cNvGrpSpPr>
          <p:nvPr/>
        </p:nvGrpSpPr>
        <p:grpSpPr bwMode="auto">
          <a:xfrm>
            <a:off x="2" y="6690964"/>
            <a:ext cx="12204637" cy="236551"/>
            <a:chOff x="0" y="6705600"/>
            <a:chExt cx="9144000" cy="155448"/>
          </a:xfrm>
          <a:solidFill>
            <a:schemeClr val="accent6"/>
          </a:solidFill>
        </p:grpSpPr>
        <p:sp>
          <p:nvSpPr>
            <p:cNvPr id="27" name="Rectangle 26"/>
            <p:cNvSpPr/>
            <p:nvPr/>
          </p:nvSpPr>
          <p:spPr bwMode="ltGray">
            <a:xfrm>
              <a:off x="5715000" y="6705600"/>
              <a:ext cx="2295525" cy="155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9" name="Rectangle 28"/>
            <p:cNvSpPr/>
            <p:nvPr/>
          </p:nvSpPr>
          <p:spPr bwMode="ltGray">
            <a:xfrm>
              <a:off x="8001000" y="6705600"/>
              <a:ext cx="1143000" cy="1522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0" name="Rectangle 29"/>
            <p:cNvSpPr/>
            <p:nvPr/>
          </p:nvSpPr>
          <p:spPr bwMode="ltGray">
            <a:xfrm>
              <a:off x="0" y="6705600"/>
              <a:ext cx="5732463" cy="155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sp>
        <p:nvSpPr>
          <p:cNvPr id="1027" name="Rectangle 3"/>
          <p:cNvSpPr>
            <a:spLocks noGrp="1" noChangeArrowheads="1"/>
          </p:cNvSpPr>
          <p:nvPr>
            <p:ph type="body" idx="1"/>
          </p:nvPr>
        </p:nvSpPr>
        <p:spPr bwMode="black">
          <a:xfrm>
            <a:off x="668867" y="1573213"/>
            <a:ext cx="10792884" cy="204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1" compatLnSpc="1">
            <a:prstTxWarp prst="textNoShape">
              <a:avLst/>
            </a:prstTxWarp>
            <a:spAutoFit/>
          </a:body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1028" name="Rectangle 2"/>
          <p:cNvSpPr>
            <a:spLocks noGrp="1" noChangeArrowheads="1"/>
          </p:cNvSpPr>
          <p:nvPr>
            <p:ph type="title"/>
          </p:nvPr>
        </p:nvSpPr>
        <p:spPr bwMode="black">
          <a:xfrm>
            <a:off x="0" y="688976"/>
            <a:ext cx="12192000"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1" compatLnSpc="1">
            <a:prstTxWarp prst="textNoShape">
              <a:avLst/>
            </a:prstTxWarp>
            <a:spAutoFit/>
          </a:bodyPr>
          <a:lstStyle/>
          <a:p>
            <a:pPr lvl="0"/>
            <a:r>
              <a:rPr lang="en-US"/>
              <a:t>Click to edit Master title style</a:t>
            </a:r>
          </a:p>
        </p:txBody>
      </p:sp>
      <p:sp>
        <p:nvSpPr>
          <p:cNvPr id="3" name="Rectangle 4"/>
          <p:cNvSpPr>
            <a:spLocks noGrp="1" noChangeArrowheads="1"/>
          </p:cNvSpPr>
          <p:nvPr>
            <p:ph type="dt" sz="half" idx="2"/>
          </p:nvPr>
        </p:nvSpPr>
        <p:spPr bwMode="black">
          <a:xfrm>
            <a:off x="165100" y="6469064"/>
            <a:ext cx="2025651"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ea typeface="+mn-ea"/>
                <a:cs typeface="+mn-cs"/>
              </a:defRPr>
            </a:lvl1pPr>
          </a:lstStyle>
          <a:p>
            <a:pPr>
              <a:defRPr/>
            </a:pPr>
            <a:endParaRPr lang="en-US" dirty="0">
              <a:solidFill>
                <a:srgbClr val="000000"/>
              </a:solidFill>
            </a:endParaRPr>
          </a:p>
        </p:txBody>
      </p:sp>
      <p:sp>
        <p:nvSpPr>
          <p:cNvPr id="4" name="Rectangle 5"/>
          <p:cNvSpPr>
            <a:spLocks noGrp="1" noChangeArrowheads="1"/>
          </p:cNvSpPr>
          <p:nvPr>
            <p:ph type="ftr" sz="quarter" idx="3"/>
          </p:nvPr>
        </p:nvSpPr>
        <p:spPr bwMode="black">
          <a:xfrm>
            <a:off x="2059517" y="6469064"/>
            <a:ext cx="789940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ea typeface="+mn-ea"/>
                <a:cs typeface="+mn-cs"/>
              </a:defRPr>
            </a:lvl1pPr>
          </a:lstStyle>
          <a:p>
            <a:pPr>
              <a:defRPr/>
            </a:pPr>
            <a:endParaRPr lang="en-US" dirty="0">
              <a:solidFill>
                <a:srgbClr val="000000"/>
              </a:solidFill>
            </a:endParaRPr>
          </a:p>
        </p:txBody>
      </p:sp>
      <p:sp>
        <p:nvSpPr>
          <p:cNvPr id="2" name="Rectangle 6"/>
          <p:cNvSpPr>
            <a:spLocks noGrp="1" noChangeArrowheads="1"/>
          </p:cNvSpPr>
          <p:nvPr>
            <p:ph type="sldNum" sz="quarter" idx="4"/>
          </p:nvPr>
        </p:nvSpPr>
        <p:spPr bwMode="black">
          <a:xfrm>
            <a:off x="10354733" y="6469064"/>
            <a:ext cx="1735667"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defRPr>
            </a:lvl1pPr>
          </a:lstStyle>
          <a:p>
            <a:pPr>
              <a:defRPr/>
            </a:pPr>
            <a:fld id="{D00B6AB9-05EB-1948-B9EA-89FB1CBB96B9}" type="slidenum">
              <a:rPr lang="en-US">
                <a:solidFill>
                  <a:srgbClr val="000000"/>
                </a:solidFill>
                <a:ea typeface="ＭＳ Ｐゴシック" charset="0"/>
                <a:cs typeface="ＭＳ Ｐゴシック" charset="0"/>
              </a:rPr>
              <a:pPr>
                <a:defRPr/>
              </a:pPr>
              <a:t>‹#›</a:t>
            </a:fld>
            <a:endParaRPr lang="en-US" dirty="0">
              <a:solidFill>
                <a:srgbClr val="000000"/>
              </a:solidFill>
              <a:ea typeface="ＭＳ Ｐゴシック" charset="0"/>
              <a:cs typeface="ＭＳ Ｐゴシック" charset="0"/>
            </a:endParaRPr>
          </a:p>
        </p:txBody>
      </p:sp>
      <p:pic>
        <p:nvPicPr>
          <p:cNvPr id="1032" name="Picture 15" descr="MG_Program.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918" y="5830888"/>
            <a:ext cx="3661833"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45414691"/>
      </p:ext>
    </p:extLst>
  </p:cSld>
  <p:clrMap bg1="dk2" tx1="lt1" bg2="dk1" tx2="lt2" accent1="accent1" accent2="accent2" accent3="accent3" accent4="accent4" accent5="accent5" accent6="accent6" hlink="hlink" folHlink="folHlink"/>
  <p:transition/>
  <p:txStyles>
    <p:titleStyle>
      <a:lvl1pPr algn="ctr" rtl="0" eaLnBrk="1" fontAlgn="base" hangingPunct="1">
        <a:lnSpc>
          <a:spcPct val="90000"/>
        </a:lnSpc>
        <a:spcBef>
          <a:spcPct val="0"/>
        </a:spcBef>
        <a:spcAft>
          <a:spcPct val="0"/>
        </a:spcAft>
        <a:defRPr sz="3200" b="1">
          <a:solidFill>
            <a:srgbClr val="800000"/>
          </a:solidFill>
          <a:latin typeface="+mj-lt"/>
          <a:ea typeface="ＭＳ Ｐゴシック" pitchFamily="-110" charset="-128"/>
          <a:cs typeface="ＭＳ Ｐゴシック" pitchFamily="-110" charset="-128"/>
        </a:defRPr>
      </a:lvl1pPr>
      <a:lvl2pPr algn="ctr" rtl="0" eaLnBrk="1" fontAlgn="base" hangingPunct="1">
        <a:lnSpc>
          <a:spcPct val="90000"/>
        </a:lnSpc>
        <a:spcBef>
          <a:spcPct val="0"/>
        </a:spcBef>
        <a:spcAft>
          <a:spcPct val="0"/>
        </a:spcAft>
        <a:defRPr sz="3200" b="1">
          <a:solidFill>
            <a:srgbClr val="800000"/>
          </a:solidFill>
          <a:latin typeface="Arial" pitchFamily="-110" charset="0"/>
          <a:ea typeface="ＭＳ Ｐゴシック" pitchFamily="-110" charset="-128"/>
          <a:cs typeface="ＭＳ Ｐゴシック" pitchFamily="-110" charset="-128"/>
        </a:defRPr>
      </a:lvl2pPr>
      <a:lvl3pPr algn="ctr" rtl="0" eaLnBrk="1" fontAlgn="base" hangingPunct="1">
        <a:lnSpc>
          <a:spcPct val="90000"/>
        </a:lnSpc>
        <a:spcBef>
          <a:spcPct val="0"/>
        </a:spcBef>
        <a:spcAft>
          <a:spcPct val="0"/>
        </a:spcAft>
        <a:defRPr sz="3200" b="1">
          <a:solidFill>
            <a:srgbClr val="800000"/>
          </a:solidFill>
          <a:latin typeface="Arial" pitchFamily="-110" charset="0"/>
          <a:ea typeface="ＭＳ Ｐゴシック" pitchFamily="-110" charset="-128"/>
          <a:cs typeface="ＭＳ Ｐゴシック" pitchFamily="-110" charset="-128"/>
        </a:defRPr>
      </a:lvl3pPr>
      <a:lvl4pPr algn="ctr" rtl="0" eaLnBrk="1" fontAlgn="base" hangingPunct="1">
        <a:lnSpc>
          <a:spcPct val="90000"/>
        </a:lnSpc>
        <a:spcBef>
          <a:spcPct val="0"/>
        </a:spcBef>
        <a:spcAft>
          <a:spcPct val="0"/>
        </a:spcAft>
        <a:defRPr sz="3200" b="1">
          <a:solidFill>
            <a:srgbClr val="800000"/>
          </a:solidFill>
          <a:latin typeface="Arial" pitchFamily="-110" charset="0"/>
          <a:ea typeface="ＭＳ Ｐゴシック" pitchFamily="-110" charset="-128"/>
          <a:cs typeface="ＭＳ Ｐゴシック" pitchFamily="-110" charset="-128"/>
        </a:defRPr>
      </a:lvl4pPr>
      <a:lvl5pPr algn="ctr" rtl="0" eaLnBrk="1" fontAlgn="base" hangingPunct="1">
        <a:lnSpc>
          <a:spcPct val="90000"/>
        </a:lnSpc>
        <a:spcBef>
          <a:spcPct val="0"/>
        </a:spcBef>
        <a:spcAft>
          <a:spcPct val="0"/>
        </a:spcAft>
        <a:defRPr sz="3200" b="1">
          <a:solidFill>
            <a:srgbClr val="800000"/>
          </a:solidFill>
          <a:latin typeface="Arial" pitchFamily="-110" charset="0"/>
          <a:ea typeface="ＭＳ Ｐゴシック" pitchFamily="-110" charset="-128"/>
          <a:cs typeface="ＭＳ Ｐゴシック" pitchFamily="-110" charset="-128"/>
        </a:defRPr>
      </a:lvl5pPr>
      <a:lvl6pPr marL="457200" algn="l" rtl="0" eaLnBrk="1" fontAlgn="base" hangingPunct="1">
        <a:lnSpc>
          <a:spcPct val="90000"/>
        </a:lnSpc>
        <a:spcBef>
          <a:spcPct val="0"/>
        </a:spcBef>
        <a:spcAft>
          <a:spcPct val="0"/>
        </a:spcAft>
        <a:defRPr sz="2800" b="1">
          <a:solidFill>
            <a:schemeClr val="accent2"/>
          </a:solidFill>
          <a:latin typeface="Arial" charset="0"/>
        </a:defRPr>
      </a:lvl6pPr>
      <a:lvl7pPr marL="914400" algn="l" rtl="0" eaLnBrk="1" fontAlgn="base" hangingPunct="1">
        <a:lnSpc>
          <a:spcPct val="90000"/>
        </a:lnSpc>
        <a:spcBef>
          <a:spcPct val="0"/>
        </a:spcBef>
        <a:spcAft>
          <a:spcPct val="0"/>
        </a:spcAft>
        <a:defRPr sz="2800" b="1">
          <a:solidFill>
            <a:schemeClr val="accent2"/>
          </a:solidFill>
          <a:latin typeface="Arial" charset="0"/>
        </a:defRPr>
      </a:lvl7pPr>
      <a:lvl8pPr marL="1371600" algn="l" rtl="0" eaLnBrk="1" fontAlgn="base" hangingPunct="1">
        <a:lnSpc>
          <a:spcPct val="90000"/>
        </a:lnSpc>
        <a:spcBef>
          <a:spcPct val="0"/>
        </a:spcBef>
        <a:spcAft>
          <a:spcPct val="0"/>
        </a:spcAft>
        <a:defRPr sz="2800" b="1">
          <a:solidFill>
            <a:schemeClr val="accent2"/>
          </a:solidFill>
          <a:latin typeface="Arial" charset="0"/>
        </a:defRPr>
      </a:lvl8pPr>
      <a:lvl9pPr marL="1828800" algn="l" rtl="0" eaLnBrk="1" fontAlgn="base" hangingPunct="1">
        <a:lnSpc>
          <a:spcPct val="90000"/>
        </a:lnSpc>
        <a:spcBef>
          <a:spcPct val="0"/>
        </a:spcBef>
        <a:spcAft>
          <a:spcPct val="0"/>
        </a:spcAft>
        <a:defRPr sz="2800" b="1">
          <a:solidFill>
            <a:schemeClr val="accent2"/>
          </a:solidFill>
          <a:latin typeface="Arial" charset="0"/>
        </a:defRPr>
      </a:lvl9pPr>
    </p:titleStyle>
    <p:bodyStyle>
      <a:lvl1pPr marL="227013" indent="-169863" algn="l" rtl="0" eaLnBrk="1" fontAlgn="base" hangingPunct="1">
        <a:spcBef>
          <a:spcPct val="25000"/>
        </a:spcBef>
        <a:spcAft>
          <a:spcPct val="0"/>
        </a:spcAft>
        <a:buClr>
          <a:srgbClr val="800000"/>
        </a:buClr>
        <a:buSzPct val="100000"/>
        <a:buFont typeface="Arial" charset="0"/>
        <a:buChar char="•"/>
        <a:defRPr lang="en-US" sz="2800" dirty="0">
          <a:solidFill>
            <a:srgbClr val="3E2116"/>
          </a:solidFill>
          <a:latin typeface="+mn-lt"/>
          <a:ea typeface="ＭＳ Ｐゴシック" pitchFamily="-110" charset="-128"/>
          <a:cs typeface="ＭＳ Ｐゴシック" pitchFamily="-110" charset="-128"/>
        </a:defRPr>
      </a:lvl1pPr>
      <a:lvl2pPr marL="398463" indent="-169863" algn="l" rtl="0" eaLnBrk="1" fontAlgn="base" hangingPunct="1">
        <a:lnSpc>
          <a:spcPct val="95000"/>
        </a:lnSpc>
        <a:spcBef>
          <a:spcPct val="10000"/>
        </a:spcBef>
        <a:spcAft>
          <a:spcPct val="0"/>
        </a:spcAft>
        <a:buClr>
          <a:srgbClr val="800000"/>
        </a:buClr>
        <a:buSzPct val="100000"/>
        <a:buFont typeface="Arial" charset="0"/>
        <a:buChar char="•"/>
        <a:defRPr lang="en-US" sz="2600" dirty="0">
          <a:solidFill>
            <a:srgbClr val="3E2116"/>
          </a:solidFill>
          <a:latin typeface="+mn-lt"/>
          <a:ea typeface="ＭＳ Ｐゴシック" pitchFamily="-110" charset="-128"/>
        </a:defRPr>
      </a:lvl2pPr>
      <a:lvl3pPr marL="227013" indent="-169863" algn="l" rtl="0" eaLnBrk="1" fontAlgn="base" hangingPunct="1">
        <a:lnSpc>
          <a:spcPct val="95000"/>
        </a:lnSpc>
        <a:spcBef>
          <a:spcPct val="10000"/>
        </a:spcBef>
        <a:spcAft>
          <a:spcPct val="0"/>
        </a:spcAft>
        <a:buClr>
          <a:srgbClr val="800000"/>
        </a:buClr>
        <a:buSzPct val="100000"/>
        <a:buFont typeface="Arial" charset="0"/>
        <a:buChar char="•"/>
        <a:defRPr lang="en-US" sz="2400" dirty="0">
          <a:solidFill>
            <a:srgbClr val="3E2116"/>
          </a:solidFill>
          <a:latin typeface="+mn-lt"/>
          <a:ea typeface="ＭＳ Ｐゴシック" pitchFamily="-110" charset="-128"/>
        </a:defRPr>
      </a:lvl3pPr>
      <a:lvl4pPr marL="227013" indent="-169863" algn="l" rtl="0" eaLnBrk="1" fontAlgn="base" hangingPunct="1">
        <a:lnSpc>
          <a:spcPct val="95000"/>
        </a:lnSpc>
        <a:spcBef>
          <a:spcPct val="10000"/>
        </a:spcBef>
        <a:spcAft>
          <a:spcPct val="0"/>
        </a:spcAft>
        <a:buClr>
          <a:srgbClr val="800000"/>
        </a:buClr>
        <a:buSzPct val="100000"/>
        <a:buFont typeface="Arial" charset="0"/>
        <a:buChar char="•"/>
        <a:defRPr lang="en-US" sz="2200" dirty="0">
          <a:solidFill>
            <a:srgbClr val="3E2116"/>
          </a:solidFill>
          <a:latin typeface="+mn-lt"/>
          <a:ea typeface="ＭＳ Ｐゴシック" pitchFamily="-110" charset="-128"/>
        </a:defRPr>
      </a:lvl4pPr>
      <a:lvl5pPr marL="227013" indent="-169863" algn="l" rtl="0" eaLnBrk="1" fontAlgn="base" hangingPunct="1">
        <a:lnSpc>
          <a:spcPct val="95000"/>
        </a:lnSpc>
        <a:spcBef>
          <a:spcPct val="10000"/>
        </a:spcBef>
        <a:spcAft>
          <a:spcPct val="0"/>
        </a:spcAft>
        <a:buClr>
          <a:srgbClr val="800000"/>
        </a:buClr>
        <a:buSzPct val="100000"/>
        <a:buFont typeface="Arial" charset="0"/>
        <a:buChar char="•"/>
        <a:defRPr lang="en-US" sz="2200" dirty="0">
          <a:solidFill>
            <a:srgbClr val="3E2116"/>
          </a:solidFill>
          <a:latin typeface="+mn-lt"/>
          <a:ea typeface="ＭＳ Ｐゴシック" pitchFamily="-110" charset="-128"/>
        </a:defRPr>
      </a:lvl5pPr>
      <a:lvl6pPr marL="11414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BE1C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962953"/>
      </p:ext>
    </p:extLst>
  </p:cSld>
  <p:clrMap bg1="dk2" tx1="lt1" bg2="dk1" tx2="lt2" accent1="accent1" accent2="accent2" accent3="accent3" accent4="accent4" accent5="accent5" accent6="accent6" hlink="hlink" folHlink="folHlink"/>
  <p:transition/>
  <p:txStyles>
    <p:titleStyle>
      <a:lvl1pPr algn="ctr" rtl="0" eaLnBrk="1" fontAlgn="base" hangingPunct="1">
        <a:lnSpc>
          <a:spcPct val="90000"/>
        </a:lnSpc>
        <a:spcBef>
          <a:spcPct val="0"/>
        </a:spcBef>
        <a:spcAft>
          <a:spcPct val="0"/>
        </a:spcAft>
        <a:defRPr sz="3600">
          <a:solidFill>
            <a:srgbClr val="B6BF00"/>
          </a:solidFill>
          <a:latin typeface="Arial"/>
          <a:ea typeface="Times New Roman" pitchFamily="-65" charset="0"/>
          <a:cs typeface="Arial"/>
        </a:defRPr>
      </a:lvl1pPr>
      <a:lvl2pPr algn="ctr" rtl="0" eaLnBrk="1" fontAlgn="base" hangingPunct="1">
        <a:lnSpc>
          <a:spcPct val="90000"/>
        </a:lnSpc>
        <a:spcBef>
          <a:spcPct val="0"/>
        </a:spcBef>
        <a:spcAft>
          <a:spcPct val="0"/>
        </a:spcAft>
        <a:defRPr sz="3600">
          <a:solidFill>
            <a:srgbClr val="B6BF00"/>
          </a:solidFill>
          <a:latin typeface="Arial" pitchFamily="-110" charset="0"/>
          <a:ea typeface="Times New Roman" pitchFamily="-65" charset="0"/>
          <a:cs typeface="Arial" panose="020B0604020202020204" pitchFamily="34" charset="0"/>
        </a:defRPr>
      </a:lvl2pPr>
      <a:lvl3pPr algn="ctr" rtl="0" eaLnBrk="1" fontAlgn="base" hangingPunct="1">
        <a:lnSpc>
          <a:spcPct val="90000"/>
        </a:lnSpc>
        <a:spcBef>
          <a:spcPct val="0"/>
        </a:spcBef>
        <a:spcAft>
          <a:spcPct val="0"/>
        </a:spcAft>
        <a:defRPr sz="3600">
          <a:solidFill>
            <a:srgbClr val="B6BF00"/>
          </a:solidFill>
          <a:latin typeface="Arial" pitchFamily="-110" charset="0"/>
          <a:ea typeface="Times New Roman" pitchFamily="-65" charset="0"/>
          <a:cs typeface="Arial" panose="020B0604020202020204" pitchFamily="34" charset="0"/>
        </a:defRPr>
      </a:lvl3pPr>
      <a:lvl4pPr algn="ctr" rtl="0" eaLnBrk="1" fontAlgn="base" hangingPunct="1">
        <a:lnSpc>
          <a:spcPct val="90000"/>
        </a:lnSpc>
        <a:spcBef>
          <a:spcPct val="0"/>
        </a:spcBef>
        <a:spcAft>
          <a:spcPct val="0"/>
        </a:spcAft>
        <a:defRPr sz="3600">
          <a:solidFill>
            <a:srgbClr val="B6BF00"/>
          </a:solidFill>
          <a:latin typeface="Arial" pitchFamily="-110" charset="0"/>
          <a:ea typeface="Times New Roman" pitchFamily="-65" charset="0"/>
          <a:cs typeface="Arial" panose="020B0604020202020204" pitchFamily="34" charset="0"/>
        </a:defRPr>
      </a:lvl4pPr>
      <a:lvl5pPr algn="ctr" rtl="0" eaLnBrk="1" fontAlgn="base" hangingPunct="1">
        <a:lnSpc>
          <a:spcPct val="90000"/>
        </a:lnSpc>
        <a:spcBef>
          <a:spcPct val="0"/>
        </a:spcBef>
        <a:spcAft>
          <a:spcPct val="0"/>
        </a:spcAft>
        <a:defRPr sz="3600">
          <a:solidFill>
            <a:srgbClr val="B6BF00"/>
          </a:solidFill>
          <a:latin typeface="Arial" pitchFamily="-110" charset="0"/>
          <a:ea typeface="Times New Roman" pitchFamily="-65" charset="0"/>
          <a:cs typeface="Arial" panose="020B0604020202020204" pitchFamily="34" charset="0"/>
        </a:defRPr>
      </a:lvl5pPr>
      <a:lvl6pPr marL="457200" algn="l" rtl="0" eaLnBrk="1" fontAlgn="base" hangingPunct="1">
        <a:lnSpc>
          <a:spcPct val="90000"/>
        </a:lnSpc>
        <a:spcBef>
          <a:spcPct val="0"/>
        </a:spcBef>
        <a:spcAft>
          <a:spcPct val="0"/>
        </a:spcAft>
        <a:defRPr sz="2800" b="1">
          <a:solidFill>
            <a:schemeClr val="accent2"/>
          </a:solidFill>
          <a:latin typeface="Arial" charset="0"/>
        </a:defRPr>
      </a:lvl6pPr>
      <a:lvl7pPr marL="914400" algn="l" rtl="0" eaLnBrk="1" fontAlgn="base" hangingPunct="1">
        <a:lnSpc>
          <a:spcPct val="90000"/>
        </a:lnSpc>
        <a:spcBef>
          <a:spcPct val="0"/>
        </a:spcBef>
        <a:spcAft>
          <a:spcPct val="0"/>
        </a:spcAft>
        <a:defRPr sz="2800" b="1">
          <a:solidFill>
            <a:schemeClr val="accent2"/>
          </a:solidFill>
          <a:latin typeface="Arial" charset="0"/>
        </a:defRPr>
      </a:lvl7pPr>
      <a:lvl8pPr marL="1371600" algn="l" rtl="0" eaLnBrk="1" fontAlgn="base" hangingPunct="1">
        <a:lnSpc>
          <a:spcPct val="90000"/>
        </a:lnSpc>
        <a:spcBef>
          <a:spcPct val="0"/>
        </a:spcBef>
        <a:spcAft>
          <a:spcPct val="0"/>
        </a:spcAft>
        <a:defRPr sz="2800" b="1">
          <a:solidFill>
            <a:schemeClr val="accent2"/>
          </a:solidFill>
          <a:latin typeface="Arial" charset="0"/>
        </a:defRPr>
      </a:lvl8pPr>
      <a:lvl9pPr marL="1828800" algn="l" rtl="0" eaLnBrk="1" fontAlgn="base" hangingPunct="1">
        <a:lnSpc>
          <a:spcPct val="90000"/>
        </a:lnSpc>
        <a:spcBef>
          <a:spcPct val="0"/>
        </a:spcBef>
        <a:spcAft>
          <a:spcPct val="0"/>
        </a:spcAft>
        <a:defRPr sz="2800" b="1">
          <a:solidFill>
            <a:schemeClr val="accent2"/>
          </a:solidFill>
          <a:latin typeface="Arial" charset="0"/>
        </a:defRPr>
      </a:lvl9pPr>
    </p:titleStyle>
    <p:bodyStyle>
      <a:lvl1pPr marL="342900" indent="-342900" algn="l" rtl="0" eaLnBrk="1" fontAlgn="base" hangingPunct="1">
        <a:spcBef>
          <a:spcPct val="25000"/>
        </a:spcBef>
        <a:spcAft>
          <a:spcPct val="0"/>
        </a:spcAft>
        <a:buClr>
          <a:schemeClr val="tx1"/>
        </a:buClr>
        <a:buSzPct val="100000"/>
        <a:buFont typeface="Arial" panose="020B0604020202020204" pitchFamily="34" charset="0"/>
        <a:defRPr lang="en-US" sz="3200" dirty="0">
          <a:solidFill>
            <a:schemeClr val="tx1"/>
          </a:solidFill>
          <a:latin typeface="Arial"/>
          <a:ea typeface="ＭＳ Ｐゴシック" pitchFamily="-110" charset="-128"/>
          <a:cs typeface="Arial"/>
        </a:defRPr>
      </a:lvl1pPr>
      <a:lvl2pPr marL="742950" indent="-285750" algn="l" rtl="0" eaLnBrk="1" fontAlgn="base" hangingPunct="1">
        <a:lnSpc>
          <a:spcPct val="95000"/>
        </a:lnSpc>
        <a:spcBef>
          <a:spcPct val="10000"/>
        </a:spcBef>
        <a:spcAft>
          <a:spcPct val="0"/>
        </a:spcAft>
        <a:buClr>
          <a:schemeClr val="tx1"/>
        </a:buClr>
        <a:buSzPct val="100000"/>
        <a:buFont typeface="Arial" panose="020B0604020202020204" pitchFamily="34" charset="0"/>
        <a:defRPr lang="en-US" sz="2800" dirty="0">
          <a:solidFill>
            <a:schemeClr val="tx1"/>
          </a:solidFill>
          <a:latin typeface="Arial"/>
          <a:ea typeface="ＭＳ Ｐゴシック" pitchFamily="-65" charset="-128"/>
          <a:cs typeface="Arial"/>
        </a:defRPr>
      </a:lvl2pPr>
      <a:lvl3pPr marL="1143000" indent="-228600" algn="l" rtl="0" eaLnBrk="1" fontAlgn="base" hangingPunct="1">
        <a:lnSpc>
          <a:spcPct val="95000"/>
        </a:lnSpc>
        <a:spcBef>
          <a:spcPct val="10000"/>
        </a:spcBef>
        <a:spcAft>
          <a:spcPct val="0"/>
        </a:spcAft>
        <a:buClr>
          <a:schemeClr val="tx1"/>
        </a:buClr>
        <a:buSzPct val="100000"/>
        <a:buFont typeface="Arial" panose="020B0604020202020204" pitchFamily="34" charset="0"/>
        <a:defRPr lang="en-US" sz="2400" dirty="0">
          <a:solidFill>
            <a:schemeClr val="tx1"/>
          </a:solidFill>
          <a:latin typeface="Arial"/>
          <a:ea typeface="ＭＳ Ｐゴシック" pitchFamily="-65" charset="-128"/>
          <a:cs typeface="Arial"/>
        </a:defRPr>
      </a:lvl3pPr>
      <a:lvl4pPr marL="1600200" indent="-228600" algn="l" rtl="0" eaLnBrk="1" fontAlgn="base" hangingPunct="1">
        <a:lnSpc>
          <a:spcPct val="95000"/>
        </a:lnSpc>
        <a:spcBef>
          <a:spcPct val="10000"/>
        </a:spcBef>
        <a:spcAft>
          <a:spcPct val="0"/>
        </a:spcAft>
        <a:buClr>
          <a:schemeClr val="tx1"/>
        </a:buClr>
        <a:buSzPct val="100000"/>
        <a:buFont typeface="Arial" panose="020B0604020202020204" pitchFamily="34" charset="0"/>
        <a:defRPr lang="en-US" sz="2200" dirty="0">
          <a:solidFill>
            <a:schemeClr val="tx1"/>
          </a:solidFill>
          <a:latin typeface="Arial"/>
          <a:ea typeface="ＭＳ Ｐゴシック" pitchFamily="-65" charset="-128"/>
          <a:cs typeface="Arial"/>
        </a:defRPr>
      </a:lvl4pPr>
      <a:lvl5pPr marL="2057400" indent="-228600" algn="l" rtl="0" eaLnBrk="1" fontAlgn="base" hangingPunct="1">
        <a:lnSpc>
          <a:spcPct val="95000"/>
        </a:lnSpc>
        <a:spcBef>
          <a:spcPct val="10000"/>
        </a:spcBef>
        <a:spcAft>
          <a:spcPct val="0"/>
        </a:spcAft>
        <a:buClr>
          <a:schemeClr val="tx1"/>
        </a:buClr>
        <a:buSzPct val="100000"/>
        <a:buFont typeface="Arial" panose="020B0604020202020204" pitchFamily="34" charset="0"/>
        <a:defRPr lang="en-US" sz="2000" dirty="0">
          <a:solidFill>
            <a:schemeClr val="tx1"/>
          </a:solidFill>
          <a:latin typeface="Arial"/>
          <a:ea typeface="ＭＳ Ｐゴシック" pitchFamily="-65" charset="-128"/>
          <a:cs typeface="Arial"/>
        </a:defRPr>
      </a:lvl5pPr>
      <a:lvl6pPr marL="11414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urldefense.com/v3/__https:/vimeo.com/586985699__;!!JmPEgBY0HMszNaDT!5re3a9hur1YkG4Zhuwj86MFqbZXtNl-HQfYINVAHkVq0Yk6mJn8XbpRy8CpU8kg$"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urldefense.com/v3/__https:/vimeo.com/586974282__;!!JmPEgBY0HMszNaDT!5re3a9hur1YkG4Zhuwj86MFqbZXtNl-HQfYINVAHkVq0Yk6mJn8XbpRyjEknDqA$" TargetMode="External"/><Relationship Id="rId5" Type="http://schemas.openxmlformats.org/officeDocument/2006/relationships/hyperlink" Target="https://urldefense.com/v3/__https:/vimeo.com/586975952__;!!JmPEgBY0HMszNaDT!5re3a9hur1YkG4Zhuwj86MFqbZXtNl-HQfYINVAHkVq0Yk6mJn8XbpRypb4r4I0$" TargetMode="External"/><Relationship Id="rId4" Type="http://schemas.openxmlformats.org/officeDocument/2006/relationships/hyperlink" Target="https://urldefense.com/v3/__https:/vimeo.com/586977664__;!!JmPEgBY0HMszNaDT!5re3a9hur1YkG4Zhuwj86MFqbZXtNl-HQfYINVAHkVq0Yk6mJn8XbpRyA-5Hbb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imeo.com/626669003"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oodfreephotos.com/other-landscapes/farms-and-cornstalks-landscape.jpg.ph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6568" y="1383449"/>
            <a:ext cx="8478864" cy="3785652"/>
          </a:xfrm>
        </p:spPr>
        <p:txBody>
          <a:bodyPr/>
          <a:lstStyle/>
          <a:p>
            <a:br>
              <a:rPr lang="en-US" dirty="0"/>
            </a:br>
            <a:br>
              <a:rPr lang="en-US" dirty="0"/>
            </a:br>
            <a:r>
              <a:rPr lang="en-US" dirty="0"/>
              <a:t>Farm Stress and Agriculture Suicide Prevention</a:t>
            </a:r>
            <a:br>
              <a:rPr lang="en-US" dirty="0"/>
            </a:br>
            <a:r>
              <a:rPr lang="en-US" dirty="0"/>
              <a:t> </a:t>
            </a:r>
            <a:br>
              <a:rPr lang="en-US"/>
            </a:br>
            <a:r>
              <a:rPr lang="en-US"/>
              <a:t>October 5th, </a:t>
            </a:r>
            <a:r>
              <a:rPr lang="en-US" dirty="0"/>
              <a:t>2021</a:t>
            </a:r>
          </a:p>
        </p:txBody>
      </p:sp>
    </p:spTree>
    <p:extLst>
      <p:ext uri="{BB962C8B-B14F-4D97-AF65-F5344CB8AC3E}">
        <p14:creationId xmlns:p14="http://schemas.microsoft.com/office/powerpoint/2010/main" val="99522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DBD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A92846A-C160-4486-AFFC-2EF5F5CCB9CB}"/>
              </a:ext>
            </a:extLst>
          </p:cNvPr>
          <p:cNvSpPr>
            <a:spLocks noGrp="1"/>
          </p:cNvSpPr>
          <p:nvPr>
            <p:ph type="title"/>
          </p:nvPr>
        </p:nvSpPr>
        <p:spPr/>
        <p:txBody>
          <a:bodyPr/>
          <a:lstStyle/>
          <a:p>
            <a:r>
              <a:rPr lang="en-US" dirty="0"/>
              <a:t>Farm and Ranch Stress Assistance Network Round 1</a:t>
            </a:r>
          </a:p>
        </p:txBody>
      </p:sp>
      <p:pic>
        <p:nvPicPr>
          <p:cNvPr id="1026" name="Picture 2" descr="Image result for farm and ranch stress assistance network">
            <a:extLst>
              <a:ext uri="{FF2B5EF4-FFF2-40B4-BE49-F238E27FC236}">
                <a16:creationId xmlns:a16="http://schemas.microsoft.com/office/drawing/2014/main" id="{1C8CA15E-347D-4384-82DA-6FF313A1118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725025" y="18184"/>
            <a:ext cx="2466975" cy="115252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5C97ABC7-FE8C-489A-88BF-2C55945C41EB}"/>
              </a:ext>
            </a:extLst>
          </p:cNvPr>
          <p:cNvSpPr>
            <a:spLocks noGrp="1"/>
          </p:cNvSpPr>
          <p:nvPr>
            <p:ph sz="half" idx="2"/>
          </p:nvPr>
        </p:nvSpPr>
        <p:spPr>
          <a:xfrm>
            <a:off x="549197" y="1649006"/>
            <a:ext cx="7879909" cy="4058751"/>
          </a:xfrm>
        </p:spPr>
        <p:txBody>
          <a:bodyPr>
            <a:normAutofit/>
          </a:bodyPr>
          <a:lstStyle/>
          <a:p>
            <a:pPr marL="172719" indent="-172719">
              <a:buFont typeface="Arial" panose="020B0604020202020204" pitchFamily="34" charset="0"/>
              <a:buChar char="•"/>
            </a:pPr>
            <a:r>
              <a:rPr lang="en-US" i="1" dirty="0"/>
              <a:t>Establish a diverse, regionally-representative </a:t>
            </a:r>
            <a:r>
              <a:rPr lang="en-US" b="1" i="1" dirty="0"/>
              <a:t>network</a:t>
            </a:r>
            <a:r>
              <a:rPr lang="en-US" i="1" dirty="0"/>
              <a:t> of member organizations. </a:t>
            </a:r>
          </a:p>
          <a:p>
            <a:pPr marL="172719" indent="-172719">
              <a:buFont typeface="Arial" panose="020B0604020202020204" pitchFamily="34" charset="0"/>
              <a:buChar char="•"/>
            </a:pPr>
            <a:endParaRPr lang="en-US" i="1" dirty="0"/>
          </a:p>
          <a:p>
            <a:pPr marL="172719" indent="-172719" defTabSz="921167">
              <a:buFont typeface="Arial" panose="020B0604020202020204" pitchFamily="34" charset="0"/>
              <a:buChar char="•"/>
              <a:defRPr/>
            </a:pPr>
            <a:r>
              <a:rPr lang="en-US" i="1" dirty="0"/>
              <a:t>Develop a </a:t>
            </a:r>
            <a:r>
              <a:rPr lang="en-US" b="1" i="1" dirty="0"/>
              <a:t>clearinghouse</a:t>
            </a:r>
            <a:r>
              <a:rPr lang="en-US" i="1" dirty="0"/>
              <a:t> of farmer assistance programs in the region.</a:t>
            </a:r>
          </a:p>
          <a:p>
            <a:pPr marL="172719" indent="-172719" defTabSz="921167">
              <a:buFont typeface="Arial" panose="020B0604020202020204" pitchFamily="34" charset="0"/>
              <a:buChar char="•"/>
              <a:defRPr/>
            </a:pPr>
            <a:endParaRPr lang="en-US" dirty="0"/>
          </a:p>
          <a:p>
            <a:pPr marL="172719" indent="-172719" defTabSz="921167">
              <a:buFont typeface="Arial" panose="020B0604020202020204" pitchFamily="34" charset="0"/>
              <a:buChar char="•"/>
              <a:defRPr/>
            </a:pPr>
            <a:r>
              <a:rPr lang="en-US" b="1" i="1" dirty="0"/>
              <a:t>Educate</a:t>
            </a:r>
            <a:r>
              <a:rPr lang="en-US" i="1" dirty="0"/>
              <a:t> individuals/team in your region about FRSAN activities and how they can access resources</a:t>
            </a:r>
            <a:endParaRPr lang="en-US" dirty="0"/>
          </a:p>
        </p:txBody>
      </p:sp>
      <p:sp>
        <p:nvSpPr>
          <p:cNvPr id="8" name="TextBox 7">
            <a:extLst>
              <a:ext uri="{FF2B5EF4-FFF2-40B4-BE49-F238E27FC236}">
                <a16:creationId xmlns:a16="http://schemas.microsoft.com/office/drawing/2014/main" id="{777A1FC7-8F58-4C09-84D9-5E544BA198E2}"/>
              </a:ext>
            </a:extLst>
          </p:cNvPr>
          <p:cNvSpPr txBox="1"/>
          <p:nvPr/>
        </p:nvSpPr>
        <p:spPr>
          <a:xfrm>
            <a:off x="8212975" y="1649006"/>
            <a:ext cx="3778962" cy="1261884"/>
          </a:xfrm>
          <a:prstGeom prst="rect">
            <a:avLst/>
          </a:prstGeom>
          <a:noFill/>
        </p:spPr>
        <p:txBody>
          <a:bodyPr wrap="square" rtlCol="0">
            <a:spAutoFit/>
          </a:bodyPr>
          <a:lstStyle/>
          <a:p>
            <a:r>
              <a:rPr lang="en-US" sz="2800" dirty="0">
                <a:latin typeface="+mj-lt"/>
              </a:rPr>
              <a:t>Target Audience:</a:t>
            </a:r>
          </a:p>
          <a:p>
            <a:r>
              <a:rPr lang="en-US" sz="2400" dirty="0">
                <a:latin typeface="+mj-lt"/>
              </a:rPr>
              <a:t>Farmers in Washington &amp;</a:t>
            </a:r>
          </a:p>
          <a:p>
            <a:r>
              <a:rPr lang="en-US" sz="2400" dirty="0">
                <a:latin typeface="+mj-lt"/>
              </a:rPr>
              <a:t>Oregon State</a:t>
            </a:r>
          </a:p>
        </p:txBody>
      </p:sp>
    </p:spTree>
    <p:extLst>
      <p:ext uri="{BB962C8B-B14F-4D97-AF65-F5344CB8AC3E}">
        <p14:creationId xmlns:p14="http://schemas.microsoft.com/office/powerpoint/2010/main" val="57908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A92846A-C160-4486-AFFC-2EF5F5CCB9CB}"/>
              </a:ext>
            </a:extLst>
          </p:cNvPr>
          <p:cNvSpPr>
            <a:spLocks noGrp="1"/>
          </p:cNvSpPr>
          <p:nvPr>
            <p:ph type="title"/>
          </p:nvPr>
        </p:nvSpPr>
        <p:spPr/>
        <p:txBody>
          <a:bodyPr/>
          <a:lstStyle/>
          <a:p>
            <a:r>
              <a:rPr lang="en-US" dirty="0"/>
              <a:t>Farm and Ranch Stress Assistance Network Round 2</a:t>
            </a:r>
          </a:p>
        </p:txBody>
      </p:sp>
      <p:pic>
        <p:nvPicPr>
          <p:cNvPr id="1026" name="Picture 2" descr="Image result for farm and ranch stress assistance network">
            <a:extLst>
              <a:ext uri="{FF2B5EF4-FFF2-40B4-BE49-F238E27FC236}">
                <a16:creationId xmlns:a16="http://schemas.microsoft.com/office/drawing/2014/main" id="{1C8CA15E-347D-4384-82DA-6FF313A1118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725025" y="18184"/>
            <a:ext cx="246697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A close up of a map&#10;&#10;Description automatically generated">
            <a:extLst>
              <a:ext uri="{FF2B5EF4-FFF2-40B4-BE49-F238E27FC236}">
                <a16:creationId xmlns:a16="http://schemas.microsoft.com/office/drawing/2014/main" id="{EAE9847A-92C4-47FC-AADF-98D10E1CA1C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60659" y="1630750"/>
            <a:ext cx="5798300" cy="3964539"/>
          </a:xfrm>
        </p:spPr>
      </p:pic>
      <p:sp>
        <p:nvSpPr>
          <p:cNvPr id="7" name="TextBox 6">
            <a:extLst>
              <a:ext uri="{FF2B5EF4-FFF2-40B4-BE49-F238E27FC236}">
                <a16:creationId xmlns:a16="http://schemas.microsoft.com/office/drawing/2014/main" id="{EF1D5ADF-80A1-46BD-88FC-8DF9E997DAEF}"/>
              </a:ext>
            </a:extLst>
          </p:cNvPr>
          <p:cNvSpPr txBox="1"/>
          <p:nvPr/>
        </p:nvSpPr>
        <p:spPr>
          <a:xfrm>
            <a:off x="6650181" y="1630750"/>
            <a:ext cx="4688378" cy="3970318"/>
          </a:xfrm>
          <a:prstGeom prst="rect">
            <a:avLst/>
          </a:prstGeom>
          <a:noFill/>
        </p:spPr>
        <p:txBody>
          <a:bodyPr wrap="square" rtlCol="0">
            <a:spAutoFit/>
          </a:bodyPr>
          <a:lstStyle/>
          <a:p>
            <a:r>
              <a:rPr lang="en-US" sz="2800" dirty="0"/>
              <a:t>Western Region:</a:t>
            </a:r>
          </a:p>
          <a:p>
            <a:pPr marL="342900" indent="-342900">
              <a:buFont typeface="Arial" panose="020B0604020202020204" pitchFamily="34" charset="0"/>
              <a:buChar char="•"/>
            </a:pPr>
            <a:r>
              <a:rPr lang="en-US" sz="2400" dirty="0"/>
              <a:t>13 States</a:t>
            </a:r>
          </a:p>
          <a:p>
            <a:pPr marL="342900" indent="-342900">
              <a:buFont typeface="Arial" panose="020B0604020202020204" pitchFamily="34" charset="0"/>
              <a:buChar char="•"/>
            </a:pPr>
            <a:r>
              <a:rPr lang="en-US" sz="2400" dirty="0"/>
              <a:t>4 Territories</a:t>
            </a:r>
          </a:p>
          <a:p>
            <a:pPr marL="342900" indent="-342900">
              <a:buFont typeface="Arial" panose="020B0604020202020204" pitchFamily="34" charset="0"/>
              <a:buChar char="•"/>
            </a:pPr>
            <a:r>
              <a:rPr lang="en-US" sz="2400" dirty="0"/>
              <a:t>10+ Languages</a:t>
            </a:r>
          </a:p>
          <a:p>
            <a:endParaRPr lang="en-US" sz="2800" dirty="0"/>
          </a:p>
          <a:p>
            <a:r>
              <a:rPr lang="en-US" sz="2800" dirty="0"/>
              <a:t>Major Partners:</a:t>
            </a:r>
          </a:p>
          <a:p>
            <a:pPr marL="342900" indent="-342900">
              <a:buFont typeface="Arial" panose="020B0604020202020204" pitchFamily="34" charset="0"/>
              <a:buChar char="•"/>
            </a:pPr>
            <a:r>
              <a:rPr lang="en-US" sz="2400" dirty="0"/>
              <a:t>Land Grant Universities</a:t>
            </a:r>
          </a:p>
          <a:p>
            <a:pPr marL="342900" indent="-342900">
              <a:buFont typeface="Arial" panose="020B0604020202020204" pitchFamily="34" charset="0"/>
              <a:buChar char="•"/>
            </a:pPr>
            <a:r>
              <a:rPr lang="en-US" sz="2400" dirty="0"/>
              <a:t>Montana State University</a:t>
            </a:r>
          </a:p>
          <a:p>
            <a:pPr marL="342900" indent="-342900">
              <a:buFont typeface="Arial" panose="020B0604020202020204" pitchFamily="34" charset="0"/>
              <a:buChar char="•"/>
            </a:pPr>
            <a:r>
              <a:rPr lang="en-US" sz="2400" dirty="0"/>
              <a:t>Farm Aid</a:t>
            </a:r>
          </a:p>
          <a:p>
            <a:pPr marL="342900" indent="-342900">
              <a:buFont typeface="Arial" panose="020B0604020202020204" pitchFamily="34" charset="0"/>
              <a:buChar char="•"/>
            </a:pPr>
            <a:r>
              <a:rPr lang="en-US" sz="2400" dirty="0"/>
              <a:t>National AgrAbility Program</a:t>
            </a:r>
          </a:p>
        </p:txBody>
      </p:sp>
    </p:spTree>
    <p:extLst>
      <p:ext uri="{BB962C8B-B14F-4D97-AF65-F5344CB8AC3E}">
        <p14:creationId xmlns:p14="http://schemas.microsoft.com/office/powerpoint/2010/main" val="165418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sz="half" idx="1"/>
          </p:nvPr>
        </p:nvSpPr>
        <p:spPr>
          <a:xfrm>
            <a:off x="2026833" y="1599101"/>
            <a:ext cx="3795373" cy="4058750"/>
          </a:xfrm>
        </p:spPr>
        <p:txBody>
          <a:bodyPr>
            <a:normAutofit/>
          </a:bodyPr>
          <a:lstStyle/>
          <a:p>
            <a:r>
              <a:rPr lang="en-US" dirty="0"/>
              <a:t>Baseline Analysis</a:t>
            </a:r>
          </a:p>
          <a:p>
            <a:pPr lvl="1"/>
            <a:r>
              <a:rPr lang="en-US" sz="2000" dirty="0"/>
              <a:t>Farm Stressors</a:t>
            </a:r>
          </a:p>
          <a:p>
            <a:pPr lvl="1"/>
            <a:r>
              <a:rPr lang="en-US" sz="2000" dirty="0"/>
              <a:t>Ideal Resource Delivery</a:t>
            </a:r>
          </a:p>
          <a:p>
            <a:pPr lvl="1"/>
            <a:endParaRPr lang="en-US" sz="2000" dirty="0"/>
          </a:p>
          <a:p>
            <a:r>
              <a:rPr lang="en-US" dirty="0"/>
              <a:t>Network</a:t>
            </a:r>
          </a:p>
          <a:p>
            <a:pPr lvl="1"/>
            <a:r>
              <a:rPr lang="en-US" sz="2000" dirty="0"/>
              <a:t>Identify Aligned Stakeholder Organizations </a:t>
            </a:r>
          </a:p>
          <a:p>
            <a:pPr lvl="1"/>
            <a:r>
              <a:rPr lang="en-US" sz="2000" dirty="0"/>
              <a:t>Leverage Resources </a:t>
            </a:r>
          </a:p>
          <a:p>
            <a:pPr lvl="1"/>
            <a:r>
              <a:rPr lang="en-US" sz="2000" dirty="0"/>
              <a:t>Collaboration and Problem Solving </a:t>
            </a:r>
          </a:p>
          <a:p>
            <a:pPr lvl="1"/>
            <a:endParaRPr lang="en-US" sz="2000" dirty="0"/>
          </a:p>
          <a:p>
            <a:pPr lvl="1"/>
            <a:endParaRPr lang="en-US" sz="2000" dirty="0"/>
          </a:p>
          <a:p>
            <a:endParaRPr lang="en-US" sz="2000" dirty="0"/>
          </a:p>
        </p:txBody>
      </p:sp>
      <p:sp>
        <p:nvSpPr>
          <p:cNvPr id="4" name="Content Placeholder 3">
            <a:extLst>
              <a:ext uri="{FF2B5EF4-FFF2-40B4-BE49-F238E27FC236}">
                <a16:creationId xmlns:a16="http://schemas.microsoft.com/office/drawing/2014/main" id="{E504703B-7C80-417B-A792-A721A03D4A16}"/>
              </a:ext>
            </a:extLst>
          </p:cNvPr>
          <p:cNvSpPr>
            <a:spLocks noGrp="1"/>
          </p:cNvSpPr>
          <p:nvPr>
            <p:ph sz="half" idx="2"/>
          </p:nvPr>
        </p:nvSpPr>
        <p:spPr>
          <a:xfrm>
            <a:off x="6366670" y="1599101"/>
            <a:ext cx="3798499" cy="4058751"/>
          </a:xfrm>
        </p:spPr>
        <p:txBody>
          <a:bodyPr>
            <a:normAutofit/>
          </a:bodyPr>
          <a:lstStyle/>
          <a:p>
            <a:r>
              <a:rPr lang="en-US" dirty="0"/>
              <a:t>Outreach</a:t>
            </a:r>
          </a:p>
          <a:p>
            <a:pPr lvl="1"/>
            <a:r>
              <a:rPr lang="en-US" sz="2000" dirty="0"/>
              <a:t>Curriculum Development and Evaluation</a:t>
            </a:r>
          </a:p>
          <a:p>
            <a:pPr lvl="1"/>
            <a:r>
              <a:rPr lang="en-US" sz="2000" dirty="0"/>
              <a:t>Peer to Peer Support</a:t>
            </a:r>
          </a:p>
          <a:p>
            <a:pPr lvl="1"/>
            <a:r>
              <a:rPr lang="en-US" sz="2000" dirty="0"/>
              <a:t>Community Trainings </a:t>
            </a:r>
          </a:p>
          <a:p>
            <a:r>
              <a:rPr lang="en-US" dirty="0"/>
              <a:t>Direct Services</a:t>
            </a:r>
          </a:p>
          <a:p>
            <a:pPr lvl="1"/>
            <a:r>
              <a:rPr lang="en-US" sz="2000" dirty="0"/>
              <a:t>Clearinghouse of Resources</a:t>
            </a:r>
          </a:p>
          <a:p>
            <a:pPr lvl="1"/>
            <a:r>
              <a:rPr lang="en-US" sz="2000" dirty="0"/>
              <a:t>Farmer Support Hotline</a:t>
            </a:r>
          </a:p>
          <a:p>
            <a:endParaRPr lang="en-US" sz="2000" dirty="0"/>
          </a:p>
          <a:p>
            <a:endParaRPr lang="en-US" dirty="0"/>
          </a:p>
        </p:txBody>
      </p:sp>
    </p:spTree>
    <p:extLst>
      <p:ext uri="{BB962C8B-B14F-4D97-AF65-F5344CB8AC3E}">
        <p14:creationId xmlns:p14="http://schemas.microsoft.com/office/powerpoint/2010/main" val="1597533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A92846A-C160-4486-AFFC-2EF5F5CCB9CB}"/>
              </a:ext>
            </a:extLst>
          </p:cNvPr>
          <p:cNvSpPr>
            <a:spLocks noGrp="1"/>
          </p:cNvSpPr>
          <p:nvPr>
            <p:ph type="title"/>
          </p:nvPr>
        </p:nvSpPr>
        <p:spPr>
          <a:xfrm>
            <a:off x="1631005" y="95212"/>
            <a:ext cx="8337923" cy="523220"/>
          </a:xfrm>
        </p:spPr>
        <p:txBody>
          <a:bodyPr/>
          <a:lstStyle/>
          <a:p>
            <a:r>
              <a:rPr lang="en-US" sz="2800" dirty="0"/>
              <a:t>Farm and Ranch Stress Assistance Network</a:t>
            </a:r>
          </a:p>
        </p:txBody>
      </p:sp>
      <p:pic>
        <p:nvPicPr>
          <p:cNvPr id="1026" name="Picture 2" descr="Image result for farm and ranch stress assistance network">
            <a:extLst>
              <a:ext uri="{FF2B5EF4-FFF2-40B4-BE49-F238E27FC236}">
                <a16:creationId xmlns:a16="http://schemas.microsoft.com/office/drawing/2014/main" id="{1C8CA15E-347D-4384-82DA-6FF313A1118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710766" y="121005"/>
            <a:ext cx="1850231" cy="86439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D705F61-432E-4BDC-8FD9-3EEE360976AF}"/>
              </a:ext>
            </a:extLst>
          </p:cNvPr>
          <p:cNvSpPr>
            <a:spLocks noGrp="1"/>
          </p:cNvSpPr>
          <p:nvPr>
            <p:ph sz="half" idx="2"/>
          </p:nvPr>
        </p:nvSpPr>
        <p:spPr>
          <a:xfrm>
            <a:off x="2297501" y="1594615"/>
            <a:ext cx="7505260" cy="4058751"/>
          </a:xfrm>
        </p:spPr>
        <p:txBody>
          <a:bodyPr>
            <a:normAutofit fontScale="92500" lnSpcReduction="10000"/>
          </a:bodyPr>
          <a:lstStyle/>
          <a:p>
            <a:pPr marL="0" indent="0">
              <a:buNone/>
            </a:pPr>
            <a:r>
              <a:rPr lang="en-US" sz="3900" b="1" dirty="0">
                <a:latin typeface="+mj-lt"/>
              </a:rPr>
              <a:t>Regional SRAP Partners:</a:t>
            </a:r>
          </a:p>
          <a:p>
            <a:r>
              <a:rPr lang="en-US" dirty="0">
                <a:latin typeface="+mj-lt"/>
              </a:rPr>
              <a:t>Alaska AgrAbility Project</a:t>
            </a:r>
          </a:p>
          <a:p>
            <a:r>
              <a:rPr lang="en-US" i="0" dirty="0">
                <a:effectLst/>
                <a:latin typeface="+mj-lt"/>
              </a:rPr>
              <a:t>California AgrAbility Project</a:t>
            </a:r>
          </a:p>
          <a:p>
            <a:r>
              <a:rPr lang="en-US" dirty="0">
                <a:latin typeface="+mj-lt"/>
              </a:rPr>
              <a:t>Colorado AgrAbility Project</a:t>
            </a:r>
            <a:endParaRPr lang="en-US" i="0" dirty="0">
              <a:effectLst/>
              <a:latin typeface="+mj-lt"/>
            </a:endParaRPr>
          </a:p>
          <a:p>
            <a:r>
              <a:rPr lang="en-US" i="0" dirty="0">
                <a:effectLst/>
                <a:latin typeface="+mj-lt"/>
              </a:rPr>
              <a:t>New Mexico AgrAbility Project</a:t>
            </a:r>
          </a:p>
          <a:p>
            <a:r>
              <a:rPr lang="en-US" dirty="0">
                <a:latin typeface="+mj-lt"/>
              </a:rPr>
              <a:t>AgrAbility of Utah Project</a:t>
            </a:r>
          </a:p>
          <a:p>
            <a:r>
              <a:rPr lang="en-US" i="0" dirty="0">
                <a:effectLst/>
                <a:latin typeface="+mj-lt"/>
              </a:rPr>
              <a:t>Washington State AgrAbility Project</a:t>
            </a:r>
            <a:r>
              <a:rPr lang="en-US" dirty="0">
                <a:solidFill>
                  <a:srgbClr val="215D9C"/>
                </a:solidFill>
                <a:latin typeface="Oswald"/>
              </a:rPr>
              <a:t> </a:t>
            </a:r>
            <a:endParaRPr lang="en-US" i="0" dirty="0">
              <a:solidFill>
                <a:srgbClr val="215D9C"/>
              </a:solidFill>
              <a:effectLst/>
              <a:latin typeface="Oswald"/>
            </a:endParaRPr>
          </a:p>
          <a:p>
            <a:pPr marL="0" indent="0">
              <a:buNone/>
            </a:pPr>
            <a:br>
              <a:rPr lang="en-US" dirty="0"/>
            </a:br>
            <a:endParaRPr lang="en-US" dirty="0"/>
          </a:p>
        </p:txBody>
      </p:sp>
    </p:spTree>
    <p:extLst>
      <p:ext uri="{BB962C8B-B14F-4D97-AF65-F5344CB8AC3E}">
        <p14:creationId xmlns:p14="http://schemas.microsoft.com/office/powerpoint/2010/main" val="1163009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EC77A-9D59-4939-BD87-34D95F04B2AB}"/>
              </a:ext>
            </a:extLst>
          </p:cNvPr>
          <p:cNvSpPr>
            <a:spLocks noGrp="1"/>
          </p:cNvSpPr>
          <p:nvPr>
            <p:ph type="title"/>
          </p:nvPr>
        </p:nvSpPr>
        <p:spPr/>
        <p:txBody>
          <a:bodyPr/>
          <a:lstStyle/>
          <a:p>
            <a:r>
              <a:rPr lang="en-US" dirty="0"/>
              <a:t>WRASAP Services 2021</a:t>
            </a:r>
          </a:p>
        </p:txBody>
      </p:sp>
      <p:sp>
        <p:nvSpPr>
          <p:cNvPr id="3" name="Content Placeholder 2">
            <a:extLst>
              <a:ext uri="{FF2B5EF4-FFF2-40B4-BE49-F238E27FC236}">
                <a16:creationId xmlns:a16="http://schemas.microsoft.com/office/drawing/2014/main" id="{99F473D2-ECB4-47F1-A555-942B96F48E6F}"/>
              </a:ext>
            </a:extLst>
          </p:cNvPr>
          <p:cNvSpPr>
            <a:spLocks noGrp="1"/>
          </p:cNvSpPr>
          <p:nvPr>
            <p:ph sz="half" idx="1"/>
          </p:nvPr>
        </p:nvSpPr>
        <p:spPr>
          <a:xfrm>
            <a:off x="2039775" y="4139266"/>
            <a:ext cx="3795373" cy="1710486"/>
          </a:xfrm>
        </p:spPr>
        <p:txBody>
          <a:bodyPr/>
          <a:lstStyle/>
          <a:p>
            <a:pPr marL="0" indent="0">
              <a:buNone/>
            </a:pPr>
            <a:r>
              <a:rPr lang="en-US" sz="2400" dirty="0">
                <a:latin typeface="STone"/>
              </a:rPr>
              <a:t>Farmer Resource Hotline</a:t>
            </a:r>
          </a:p>
          <a:p>
            <a:pPr marL="0" indent="0">
              <a:buNone/>
            </a:pPr>
            <a:r>
              <a:rPr lang="en-US" sz="2400" dirty="0">
                <a:solidFill>
                  <a:srgbClr val="4B4B4B"/>
                </a:solidFill>
                <a:latin typeface="STone"/>
                <a:ea typeface="+mn-lt"/>
                <a:cs typeface="+mn-lt"/>
              </a:rPr>
              <a:t>1-800-FARM-AID</a:t>
            </a:r>
            <a:endParaRPr lang="en-US" sz="2400" dirty="0">
              <a:latin typeface="STone"/>
              <a:ea typeface="+mn-lt"/>
              <a:cs typeface="+mn-lt"/>
            </a:endParaRPr>
          </a:p>
          <a:p>
            <a:pPr marL="0" indent="0">
              <a:buNone/>
            </a:pPr>
            <a:r>
              <a:rPr lang="en-US" sz="2400" dirty="0">
                <a:solidFill>
                  <a:srgbClr val="4B4B4B"/>
                </a:solidFill>
                <a:latin typeface="STone"/>
                <a:ea typeface="+mn-lt"/>
                <a:cs typeface="+mn-lt"/>
              </a:rPr>
              <a:t>1-800-327-6243</a:t>
            </a:r>
            <a:endParaRPr lang="en-US" sz="2400" dirty="0">
              <a:latin typeface="Stone Sans Semibold"/>
              <a:ea typeface="+mn-lt"/>
              <a:cs typeface="+mn-lt"/>
            </a:endParaRPr>
          </a:p>
          <a:p>
            <a:pPr marL="0" indent="0">
              <a:buNone/>
            </a:pPr>
            <a:endParaRPr lang="en-US" sz="2000" dirty="0">
              <a:solidFill>
                <a:srgbClr val="4B4B4B"/>
              </a:solidFill>
              <a:latin typeface="+mj-lt"/>
            </a:endParaRPr>
          </a:p>
        </p:txBody>
      </p:sp>
      <p:sp>
        <p:nvSpPr>
          <p:cNvPr id="4" name="Content Placeholder 3">
            <a:extLst>
              <a:ext uri="{FF2B5EF4-FFF2-40B4-BE49-F238E27FC236}">
                <a16:creationId xmlns:a16="http://schemas.microsoft.com/office/drawing/2014/main" id="{5F9D0E43-C0F8-43CA-8830-F02357F084A4}"/>
              </a:ext>
            </a:extLst>
          </p:cNvPr>
          <p:cNvSpPr>
            <a:spLocks noGrp="1"/>
          </p:cNvSpPr>
          <p:nvPr>
            <p:ph sz="half" idx="2"/>
          </p:nvPr>
        </p:nvSpPr>
        <p:spPr>
          <a:xfrm>
            <a:off x="6091358" y="1419135"/>
            <a:ext cx="4261035" cy="4058751"/>
          </a:xfrm>
        </p:spPr>
        <p:txBody>
          <a:bodyPr/>
          <a:lstStyle/>
          <a:p>
            <a:pPr marL="0" indent="0">
              <a:buNone/>
            </a:pPr>
            <a:r>
              <a:rPr lang="en-US" dirty="0"/>
              <a:t>Farmstress.us</a:t>
            </a:r>
          </a:p>
          <a:p>
            <a:pPr marL="457200" lvl="1" indent="-457200">
              <a:buFont typeface="Wingdings"/>
              <a:buChar char="§"/>
            </a:pPr>
            <a:r>
              <a:rPr lang="en-US" sz="2400" dirty="0">
                <a:ea typeface="+mj-lt"/>
                <a:cs typeface="+mj-lt"/>
              </a:rPr>
              <a:t>Clearinghouse</a:t>
            </a:r>
          </a:p>
          <a:p>
            <a:pPr marL="457200" lvl="1" indent="-457200">
              <a:buFont typeface="Wingdings"/>
              <a:buChar char="§"/>
            </a:pPr>
            <a:r>
              <a:rPr lang="en-US" sz="2400" dirty="0"/>
              <a:t>Minigrants</a:t>
            </a:r>
            <a:endParaRPr lang="en-US" sz="2400" dirty="0">
              <a:ea typeface="+mj-lt"/>
              <a:cs typeface="+mj-lt"/>
            </a:endParaRPr>
          </a:p>
          <a:p>
            <a:pPr lvl="1">
              <a:buFont typeface="Wingdings"/>
              <a:buChar char="§"/>
            </a:pPr>
            <a:r>
              <a:rPr lang="en-US" sz="2400" dirty="0"/>
              <a:t>Professional Development</a:t>
            </a:r>
          </a:p>
          <a:p>
            <a:pPr lvl="1">
              <a:buFont typeface="Wingdings"/>
              <a:buChar char="§"/>
            </a:pPr>
            <a:r>
              <a:rPr lang="en-US" sz="2400" dirty="0"/>
              <a:t>Translation</a:t>
            </a:r>
          </a:p>
          <a:p>
            <a:pPr lvl="1">
              <a:buFont typeface="Wingdings"/>
              <a:buChar char="§"/>
            </a:pPr>
            <a:r>
              <a:rPr lang="en-US" sz="2400" dirty="0"/>
              <a:t>Outreach</a:t>
            </a:r>
            <a:endParaRPr lang="en-US" dirty="0"/>
          </a:p>
          <a:p>
            <a:endParaRPr lang="en-US" dirty="0">
              <a:latin typeface="Stone Sans Semibold"/>
            </a:endParaRPr>
          </a:p>
          <a:p>
            <a:endParaRPr lang="en-US" dirty="0"/>
          </a:p>
        </p:txBody>
      </p:sp>
      <p:pic>
        <p:nvPicPr>
          <p:cNvPr id="6" name="Picture 5">
            <a:extLst>
              <a:ext uri="{FF2B5EF4-FFF2-40B4-BE49-F238E27FC236}">
                <a16:creationId xmlns:a16="http://schemas.microsoft.com/office/drawing/2014/main" id="{281C6C1A-1341-4D5D-BD60-531E2CB3F569}"/>
              </a:ext>
            </a:extLst>
          </p:cNvPr>
          <p:cNvPicPr>
            <a:picLocks noChangeAspect="1"/>
          </p:cNvPicPr>
          <p:nvPr/>
        </p:nvPicPr>
        <p:blipFill>
          <a:blip r:embed="rId2"/>
          <a:stretch>
            <a:fillRect/>
          </a:stretch>
        </p:blipFill>
        <p:spPr>
          <a:xfrm>
            <a:off x="2217208" y="1418554"/>
            <a:ext cx="2424436" cy="2370712"/>
          </a:xfrm>
          <a:prstGeom prst="rect">
            <a:avLst/>
          </a:prstGeom>
        </p:spPr>
      </p:pic>
    </p:spTree>
    <p:extLst>
      <p:ext uri="{BB962C8B-B14F-4D97-AF65-F5344CB8AC3E}">
        <p14:creationId xmlns:p14="http://schemas.microsoft.com/office/powerpoint/2010/main" val="105021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DCC8C-AB7E-462A-93E0-5335B315E629}"/>
              </a:ext>
            </a:extLst>
          </p:cNvPr>
          <p:cNvSpPr>
            <a:spLocks noGrp="1"/>
          </p:cNvSpPr>
          <p:nvPr>
            <p:ph type="title"/>
          </p:nvPr>
        </p:nvSpPr>
        <p:spPr>
          <a:xfrm>
            <a:off x="349251" y="319595"/>
            <a:ext cx="11419416" cy="584775"/>
          </a:xfrm>
        </p:spPr>
        <p:txBody>
          <a:bodyPr/>
          <a:lstStyle/>
          <a:p>
            <a:r>
              <a:rPr lang="en-US" dirty="0"/>
              <a:t>Survey</a:t>
            </a:r>
          </a:p>
        </p:txBody>
      </p:sp>
      <p:pic>
        <p:nvPicPr>
          <p:cNvPr id="8" name="Content Placeholder 7" descr="Graphical user interface, website&#10;&#10;Description automatically generated">
            <a:extLst>
              <a:ext uri="{FF2B5EF4-FFF2-40B4-BE49-F238E27FC236}">
                <a16:creationId xmlns:a16="http://schemas.microsoft.com/office/drawing/2014/main" id="{D1F70ED2-059F-4D1A-9D5F-8E2B647224C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43482" t="15140" r="33023" b="12029"/>
          <a:stretch/>
        </p:blipFill>
        <p:spPr>
          <a:xfrm>
            <a:off x="1578463" y="1468954"/>
            <a:ext cx="3309827" cy="4328234"/>
          </a:xfrm>
        </p:spPr>
      </p:pic>
      <p:pic>
        <p:nvPicPr>
          <p:cNvPr id="10" name="Content Placeholder 9" descr="Graphical user interface&#10;&#10;Description automatically generated">
            <a:extLst>
              <a:ext uri="{FF2B5EF4-FFF2-40B4-BE49-F238E27FC236}">
                <a16:creationId xmlns:a16="http://schemas.microsoft.com/office/drawing/2014/main" id="{08065A8A-A620-40E7-80E9-049F8EF03BC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43631" t="15185" r="32901" b="12178"/>
          <a:stretch/>
        </p:blipFill>
        <p:spPr>
          <a:xfrm>
            <a:off x="6583680" y="1468954"/>
            <a:ext cx="3309828" cy="4322246"/>
          </a:xfrm>
        </p:spPr>
      </p:pic>
    </p:spTree>
    <p:extLst>
      <p:ext uri="{BB962C8B-B14F-4D97-AF65-F5344CB8AC3E}">
        <p14:creationId xmlns:p14="http://schemas.microsoft.com/office/powerpoint/2010/main" val="1032305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E2AC-06F3-48E7-93AF-B347E15765D4}"/>
              </a:ext>
            </a:extLst>
          </p:cNvPr>
          <p:cNvSpPr>
            <a:spLocks noGrp="1"/>
          </p:cNvSpPr>
          <p:nvPr>
            <p:ph type="title"/>
          </p:nvPr>
        </p:nvSpPr>
        <p:spPr/>
        <p:txBody>
          <a:bodyPr/>
          <a:lstStyle/>
          <a:p>
            <a:endParaRPr lang="en-US"/>
          </a:p>
        </p:txBody>
      </p:sp>
      <p:pic>
        <p:nvPicPr>
          <p:cNvPr id="6" name="Content Placeholder 5" descr="Graphical user interface&#10;&#10;Description automatically generated">
            <a:extLst>
              <a:ext uri="{FF2B5EF4-FFF2-40B4-BE49-F238E27FC236}">
                <a16:creationId xmlns:a16="http://schemas.microsoft.com/office/drawing/2014/main" id="{2CC6CDD3-C160-4AA3-9349-00C0E97CF06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43386" t="15141" r="33114" b="12030"/>
          <a:stretch/>
        </p:blipFill>
        <p:spPr>
          <a:xfrm>
            <a:off x="1594952" y="1662909"/>
            <a:ext cx="3156929" cy="4128292"/>
          </a:xfrm>
        </p:spPr>
      </p:pic>
      <p:pic>
        <p:nvPicPr>
          <p:cNvPr id="8" name="Content Placeholder 7" descr="Graphical user interface, text, application&#10;&#10;Description automatically generated">
            <a:extLst>
              <a:ext uri="{FF2B5EF4-FFF2-40B4-BE49-F238E27FC236}">
                <a16:creationId xmlns:a16="http://schemas.microsoft.com/office/drawing/2014/main" id="{C5A5EF38-C4BA-4D25-845B-534D1AF58DF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43631" t="19465" r="32901" b="12077"/>
          <a:stretch/>
        </p:blipFill>
        <p:spPr>
          <a:xfrm>
            <a:off x="7440120" y="1662909"/>
            <a:ext cx="3354237" cy="4128292"/>
          </a:xfrm>
        </p:spPr>
      </p:pic>
    </p:spTree>
    <p:extLst>
      <p:ext uri="{BB962C8B-B14F-4D97-AF65-F5344CB8AC3E}">
        <p14:creationId xmlns:p14="http://schemas.microsoft.com/office/powerpoint/2010/main" val="75897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D31F6-835D-411C-AC39-7F3F80AB6DA8}"/>
              </a:ext>
            </a:extLst>
          </p:cNvPr>
          <p:cNvSpPr>
            <a:spLocks noGrp="1"/>
          </p:cNvSpPr>
          <p:nvPr>
            <p:ph type="title"/>
          </p:nvPr>
        </p:nvSpPr>
        <p:spPr>
          <a:xfrm>
            <a:off x="464101" y="423273"/>
            <a:ext cx="10355326" cy="543472"/>
          </a:xfrm>
        </p:spPr>
        <p:txBody>
          <a:bodyPr/>
          <a:lstStyle/>
          <a:p>
            <a:pPr algn="l"/>
            <a:r>
              <a:rPr lang="en-US" dirty="0"/>
              <a:t>Look for signs </a:t>
            </a:r>
          </a:p>
        </p:txBody>
      </p:sp>
      <p:sp>
        <p:nvSpPr>
          <p:cNvPr id="4" name="Text Placeholder 3">
            <a:extLst>
              <a:ext uri="{FF2B5EF4-FFF2-40B4-BE49-F238E27FC236}">
                <a16:creationId xmlns:a16="http://schemas.microsoft.com/office/drawing/2014/main" id="{3FA21C0E-3A56-4C99-AC95-1E8D636FAACD}"/>
              </a:ext>
            </a:extLst>
          </p:cNvPr>
          <p:cNvSpPr>
            <a:spLocks noGrp="1"/>
          </p:cNvSpPr>
          <p:nvPr>
            <p:ph type="body" sz="half" idx="2"/>
          </p:nvPr>
        </p:nvSpPr>
        <p:spPr>
          <a:xfrm>
            <a:off x="748903" y="1526077"/>
            <a:ext cx="10353762" cy="4200165"/>
          </a:xfrm>
        </p:spPr>
        <p:txBody>
          <a:bodyPr/>
          <a:lstStyle/>
          <a:p>
            <a:pPr algn="l"/>
            <a:r>
              <a:rPr lang="en-US" sz="2400" dirty="0"/>
              <a:t>Are you or someone you know experiencing:</a:t>
            </a:r>
          </a:p>
          <a:p>
            <a:pPr algn="l"/>
            <a:endParaRPr lang="en-US" sz="2400" dirty="0"/>
          </a:p>
          <a:p>
            <a:pPr marL="285750" indent="-285750" algn="l">
              <a:buFontTx/>
              <a:buChar char="-"/>
            </a:pPr>
            <a:r>
              <a:rPr lang="en-US" sz="2400" dirty="0"/>
              <a:t>Change in routine</a:t>
            </a:r>
          </a:p>
          <a:p>
            <a:pPr marL="285750" indent="-285750" algn="l">
              <a:buFontTx/>
              <a:buChar char="-"/>
            </a:pPr>
            <a:r>
              <a:rPr lang="en-US" sz="2400" dirty="0"/>
              <a:t>Decline in care of farm and/or livestock</a:t>
            </a:r>
          </a:p>
          <a:p>
            <a:pPr marL="285750" indent="-285750" algn="l">
              <a:buFontTx/>
              <a:buChar char="-"/>
            </a:pPr>
            <a:r>
              <a:rPr lang="en-US" sz="2400" dirty="0"/>
              <a:t>Change in mood (anxious, agitated, angry)</a:t>
            </a:r>
          </a:p>
          <a:p>
            <a:pPr marL="285750" indent="-285750" algn="l">
              <a:buFontTx/>
              <a:buChar char="-"/>
            </a:pPr>
            <a:r>
              <a:rPr lang="en-US" sz="2400" dirty="0"/>
              <a:t>New or increased financial pressures</a:t>
            </a:r>
          </a:p>
          <a:p>
            <a:pPr marL="285750" indent="-285750" algn="l">
              <a:buFontTx/>
              <a:buChar char="-"/>
            </a:pPr>
            <a:r>
              <a:rPr lang="en-US" sz="2400" dirty="0"/>
              <a:t>Loss of interest in hobbies/activities</a:t>
            </a:r>
          </a:p>
          <a:p>
            <a:pPr marL="285750" indent="-285750" algn="l">
              <a:buFontTx/>
              <a:buChar char="-"/>
            </a:pPr>
            <a:r>
              <a:rPr lang="en-US" sz="2400" dirty="0"/>
              <a:t>Gifting of prized possessions</a:t>
            </a:r>
          </a:p>
        </p:txBody>
      </p:sp>
      <p:pic>
        <p:nvPicPr>
          <p:cNvPr id="5" name="Picture 4">
            <a:extLst>
              <a:ext uri="{FF2B5EF4-FFF2-40B4-BE49-F238E27FC236}">
                <a16:creationId xmlns:a16="http://schemas.microsoft.com/office/drawing/2014/main" id="{86A9EEB2-CE80-449C-866C-276F0164ACF7}"/>
              </a:ext>
            </a:extLst>
          </p:cNvPr>
          <p:cNvPicPr>
            <a:picLocks noChangeAspect="1"/>
          </p:cNvPicPr>
          <p:nvPr/>
        </p:nvPicPr>
        <p:blipFill>
          <a:blip r:embed="rId2"/>
          <a:stretch>
            <a:fillRect/>
          </a:stretch>
        </p:blipFill>
        <p:spPr>
          <a:xfrm>
            <a:off x="7986635" y="2571750"/>
            <a:ext cx="2514600" cy="1714500"/>
          </a:xfrm>
          <a:prstGeom prst="rect">
            <a:avLst/>
          </a:prstGeom>
        </p:spPr>
      </p:pic>
    </p:spTree>
    <p:extLst>
      <p:ext uri="{BB962C8B-B14F-4D97-AF65-F5344CB8AC3E}">
        <p14:creationId xmlns:p14="http://schemas.microsoft.com/office/powerpoint/2010/main" val="4200340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DD6D-B730-4CD8-8E6A-D6644EE312F4}"/>
              </a:ext>
            </a:extLst>
          </p:cNvPr>
          <p:cNvSpPr>
            <a:spLocks noGrp="1"/>
          </p:cNvSpPr>
          <p:nvPr>
            <p:ph type="title"/>
          </p:nvPr>
        </p:nvSpPr>
        <p:spPr>
          <a:xfrm>
            <a:off x="667325" y="423273"/>
            <a:ext cx="10355326" cy="543472"/>
          </a:xfrm>
        </p:spPr>
        <p:txBody>
          <a:bodyPr/>
          <a:lstStyle/>
          <a:p>
            <a:pPr algn="l"/>
            <a:r>
              <a:rPr lang="en-US" dirty="0"/>
              <a:t>Don’t be afraid to act</a:t>
            </a:r>
          </a:p>
        </p:txBody>
      </p:sp>
      <p:sp>
        <p:nvSpPr>
          <p:cNvPr id="4" name="Text Placeholder 3">
            <a:extLst>
              <a:ext uri="{FF2B5EF4-FFF2-40B4-BE49-F238E27FC236}">
                <a16:creationId xmlns:a16="http://schemas.microsoft.com/office/drawing/2014/main" id="{B1EC2C19-D342-4E5D-B538-9361393AD7EE}"/>
              </a:ext>
            </a:extLst>
          </p:cNvPr>
          <p:cNvSpPr>
            <a:spLocks noGrp="1"/>
          </p:cNvSpPr>
          <p:nvPr>
            <p:ph type="body" sz="half" idx="2"/>
          </p:nvPr>
        </p:nvSpPr>
        <p:spPr>
          <a:xfrm>
            <a:off x="0" y="1244184"/>
            <a:ext cx="12192000" cy="4547016"/>
          </a:xfrm>
        </p:spPr>
        <p:txBody>
          <a:bodyPr/>
          <a:lstStyle/>
          <a:p>
            <a:pPr algn="l"/>
            <a:r>
              <a:rPr lang="en-US" sz="1200" dirty="0"/>
              <a:t>I am probably not atypical in that I find the topic of suicide in ag an uncomfortable topic that I shy away from.  I am normally an outgoing and very “reach out kind of a guy” but not for this topic.  There is just something about, some stigma or taboo.  However, I was a speaker on an agenda where Skagit County Extension Director Don McMoran gave a presentation on the topic including things to be on the look out for.  This was on a Friday this past mid March.  On Wednesday of the following week I was meeting with some growers and one grower mentioned to me that the grower that I was going to visit next needed some cheering up as he seemed “down.”   I met with the person and within the first ten minutes he was talking about wanting to get out of agriculture and was saying some down things.  I pointed out that he seemed in a dark place and that I was concerned about him.  Asking him pointedly if he was having some problems triggered an outpouring of negativity and a description of his problems.  We talked some more and later we concluded our meeting he seemed better and we each moved on.  Emotional outreach like this is not something that comes natural to me so part of me just wanted to exit the scene.</a:t>
            </a:r>
          </a:p>
          <a:p>
            <a:pPr algn="l"/>
            <a:r>
              <a:rPr lang="en-US" sz="1200" dirty="0"/>
              <a:t> </a:t>
            </a:r>
          </a:p>
          <a:p>
            <a:pPr algn="l"/>
            <a:r>
              <a:rPr lang="en-US" sz="1200" dirty="0"/>
              <a:t>As I drove away and processed what just happened, I call this person’s wife and talked in general about what happen.  She expressed some serious concerns about his situation and their situation.  After that happened I called Don McMoran and told him that what happened. He encouraged me to get more involved.  Although I was an hour in to a five hour drive home, I turned around and went back to talk to this guy.  I started looking for him and found him, in a place he should not have been in (do not draw conclusions).  I told him that I wanted to talk.  He said he could not as he had something to do.  I told him I would wait until he could talk.  He gave me a time and location in about half an hour.  In the mean time I called someone who knew a mental health counselor.  I talked to that person and got some names of counselors.   I met with the grower and had an even more pointed conversation and laid out my concerns.   I pointed out the several signs that Don had mentioned and said that in 30 minutes of talking with him, he touched a half dozen.</a:t>
            </a:r>
          </a:p>
          <a:p>
            <a:pPr algn="l"/>
            <a:r>
              <a:rPr lang="en-US" sz="1200" dirty="0"/>
              <a:t> </a:t>
            </a:r>
          </a:p>
          <a:p>
            <a:pPr algn="l"/>
            <a:r>
              <a:rPr lang="en-US" sz="1200" dirty="0"/>
              <a:t>Then he really opened up and was oddly very specific about the challenges that he was facing.  I gave him the names of the counselors.  He promised me he would call and make an appointment.  Later he contacted me and told me that our meeting meant a lot to him, and that it helped.  His wife contacted me and said that it made a difference.  I have kept in touch with the grower and he is coming over with his wife to visit up in a few weeks.  He made the call and made an appointment with a counselor.</a:t>
            </a:r>
          </a:p>
          <a:p>
            <a:pPr algn="l"/>
            <a:endParaRPr lang="en-US" sz="1200" dirty="0"/>
          </a:p>
          <a:p>
            <a:pPr algn="l"/>
            <a:r>
              <a:rPr lang="en-US" sz="1200" dirty="0"/>
              <a:t>I have no idea what the outcome would have been had I not turned around and gone back.  Do not care to think about it.  I do know that if Don had not given that talk I doubt I would have turned around. </a:t>
            </a:r>
          </a:p>
          <a:p>
            <a:pPr algn="l"/>
            <a:endParaRPr lang="en-US" sz="1200" dirty="0"/>
          </a:p>
          <a:p>
            <a:pPr algn="l"/>
            <a:r>
              <a:rPr lang="en-US" sz="1200" dirty="0"/>
              <a:t> Thank you Don.</a:t>
            </a:r>
          </a:p>
          <a:p>
            <a:endParaRPr lang="en-US" dirty="0"/>
          </a:p>
        </p:txBody>
      </p:sp>
      <p:pic>
        <p:nvPicPr>
          <p:cNvPr id="5" name="Picture 4">
            <a:extLst>
              <a:ext uri="{FF2B5EF4-FFF2-40B4-BE49-F238E27FC236}">
                <a16:creationId xmlns:a16="http://schemas.microsoft.com/office/drawing/2014/main" id="{41AC62D2-83A2-4C5E-9944-4E058ABCE1E3}"/>
              </a:ext>
            </a:extLst>
          </p:cNvPr>
          <p:cNvPicPr>
            <a:picLocks noChangeAspect="1"/>
          </p:cNvPicPr>
          <p:nvPr/>
        </p:nvPicPr>
        <p:blipFill>
          <a:blip r:embed="rId2"/>
          <a:stretch>
            <a:fillRect/>
          </a:stretch>
        </p:blipFill>
        <p:spPr>
          <a:xfrm>
            <a:off x="9965267" y="-69954"/>
            <a:ext cx="2226733" cy="1314138"/>
          </a:xfrm>
          <a:prstGeom prst="rect">
            <a:avLst/>
          </a:prstGeom>
        </p:spPr>
      </p:pic>
    </p:spTree>
    <p:extLst>
      <p:ext uri="{BB962C8B-B14F-4D97-AF65-F5344CB8AC3E}">
        <p14:creationId xmlns:p14="http://schemas.microsoft.com/office/powerpoint/2010/main" val="3262725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4B8C-76D4-42F1-9939-97698CF531C2}"/>
              </a:ext>
            </a:extLst>
          </p:cNvPr>
          <p:cNvSpPr>
            <a:spLocks noGrp="1"/>
          </p:cNvSpPr>
          <p:nvPr>
            <p:ph type="title"/>
          </p:nvPr>
        </p:nvSpPr>
        <p:spPr/>
        <p:txBody>
          <a:bodyPr/>
          <a:lstStyle/>
          <a:p>
            <a:r>
              <a:rPr lang="en-US" dirty="0"/>
              <a:t>Videos</a:t>
            </a:r>
          </a:p>
        </p:txBody>
      </p:sp>
      <p:sp>
        <p:nvSpPr>
          <p:cNvPr id="3" name="Content Placeholder 2">
            <a:extLst>
              <a:ext uri="{FF2B5EF4-FFF2-40B4-BE49-F238E27FC236}">
                <a16:creationId xmlns:a16="http://schemas.microsoft.com/office/drawing/2014/main" id="{31916316-B255-4FEA-9FE1-5FA2B2CBE4AB}"/>
              </a:ext>
            </a:extLst>
          </p:cNvPr>
          <p:cNvSpPr>
            <a:spLocks noGrp="1"/>
          </p:cNvSpPr>
          <p:nvPr>
            <p:ph idx="1"/>
          </p:nvPr>
        </p:nvSpPr>
        <p:spPr/>
        <p:txBody>
          <a:bodyPr/>
          <a:lstStyle/>
          <a:p>
            <a:pPr marL="0" indent="0">
              <a:buNone/>
            </a:pPr>
            <a:endParaRPr lang="en-US" dirty="0"/>
          </a:p>
          <a:p>
            <a:endParaRPr lang="en-US" dirty="0"/>
          </a:p>
        </p:txBody>
      </p:sp>
      <p:pic>
        <p:nvPicPr>
          <p:cNvPr id="7" name="Picture 6" descr="A screenshot of a computer&#10;&#10;Description automatically generated with medium confidence">
            <a:extLst>
              <a:ext uri="{FF2B5EF4-FFF2-40B4-BE49-F238E27FC236}">
                <a16:creationId xmlns:a16="http://schemas.microsoft.com/office/drawing/2014/main" id="{A71304C7-6EC6-44D4-8FB7-1312AD1B6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12192000" cy="5143500"/>
          </a:xfrm>
          <a:prstGeom prst="rect">
            <a:avLst/>
          </a:prstGeom>
        </p:spPr>
      </p:pic>
      <p:sp>
        <p:nvSpPr>
          <p:cNvPr id="9" name="TextBox 8">
            <a:extLst>
              <a:ext uri="{FF2B5EF4-FFF2-40B4-BE49-F238E27FC236}">
                <a16:creationId xmlns:a16="http://schemas.microsoft.com/office/drawing/2014/main" id="{D6AFEB61-5E3B-4F3F-A7A9-548A656A408C}"/>
              </a:ext>
            </a:extLst>
          </p:cNvPr>
          <p:cNvSpPr txBox="1"/>
          <p:nvPr/>
        </p:nvSpPr>
        <p:spPr>
          <a:xfrm>
            <a:off x="146155" y="2020064"/>
            <a:ext cx="6198432" cy="2862322"/>
          </a:xfrm>
          <a:prstGeom prst="rect">
            <a:avLst/>
          </a:prstGeom>
          <a:noFill/>
        </p:spPr>
        <p:txBody>
          <a:bodyPr wrap="square">
            <a:spAutoFit/>
          </a:bodyPr>
          <a:lstStyle/>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Johnny: </a:t>
            </a:r>
            <a:r>
              <a:rPr lang="en-US" sz="1800" u="sng" dirty="0">
                <a:solidFill>
                  <a:srgbClr val="0000FF"/>
                </a:solidFill>
                <a:effectLst/>
                <a:latin typeface="Calibri" panose="020F0502020204030204" pitchFamily="34" charset="0"/>
                <a:ea typeface="Times New Roman" panose="02020603050405020304" pitchFamily="18" charset="0"/>
                <a:hlinkClick r:id="rId4"/>
              </a:rPr>
              <a:t>https://vimeo.com/586977664</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John’s Story</a:t>
            </a:r>
            <a:r>
              <a:rPr lang="en-US" sz="1800" dirty="0">
                <a:effectLst/>
                <a:latin typeface="Calibri" panose="020F0502020204030204" pitchFamily="34" charset="0"/>
                <a:ea typeface="Times New Roman" panose="02020603050405020304" pitchFamily="18" charset="0"/>
              </a:rPr>
              <a:t>: </a:t>
            </a:r>
            <a:r>
              <a:rPr lang="en-US" sz="1800" u="sng" dirty="0">
                <a:solidFill>
                  <a:srgbClr val="0000FF"/>
                </a:solidFill>
                <a:effectLst/>
                <a:latin typeface="Calibri" panose="020F0502020204030204" pitchFamily="34" charset="0"/>
                <a:ea typeface="Times New Roman" panose="02020603050405020304" pitchFamily="18" charset="0"/>
                <a:hlinkClick r:id="rId5"/>
              </a:rPr>
              <a:t>https://vimeo.com/586975952</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Ellen’s Story: </a:t>
            </a:r>
            <a:r>
              <a:rPr lang="en-US" sz="1800" dirty="0">
                <a:effectLst/>
                <a:latin typeface="Calibri" panose="020F0502020204030204" pitchFamily="34" charset="0"/>
                <a:ea typeface="Times New Roman" panose="02020603050405020304" pitchFamily="18" charset="0"/>
              </a:rPr>
              <a:t> </a:t>
            </a:r>
            <a:r>
              <a:rPr lang="en-US" sz="1800" u="sng" dirty="0">
                <a:solidFill>
                  <a:srgbClr val="0000FF"/>
                </a:solidFill>
                <a:effectLst/>
                <a:latin typeface="Calibri" panose="020F0502020204030204" pitchFamily="34" charset="0"/>
                <a:ea typeface="Times New Roman" panose="02020603050405020304" pitchFamily="18" charset="0"/>
                <a:hlinkClick r:id="rId6"/>
              </a:rPr>
              <a:t>https://vimeo.com/586974282</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Ed and Maria’s Story: </a:t>
            </a:r>
            <a:r>
              <a:rPr lang="en-US" sz="1800" u="sng" dirty="0">
                <a:solidFill>
                  <a:srgbClr val="0000FF"/>
                </a:solidFill>
                <a:effectLst/>
                <a:latin typeface="Calibri" panose="020F0502020204030204" pitchFamily="34" charset="0"/>
                <a:ea typeface="Times New Roman" panose="02020603050405020304" pitchFamily="18" charset="0"/>
                <a:hlinkClick r:id="rId7"/>
              </a:rPr>
              <a:t>https://vimeo.com/586985699</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9984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0C43-74A1-4F9F-AE3E-D849B54A3FC6}"/>
              </a:ext>
            </a:extLst>
          </p:cNvPr>
          <p:cNvSpPr>
            <a:spLocks noGrp="1"/>
          </p:cNvSpPr>
          <p:nvPr>
            <p:ph type="title"/>
          </p:nvPr>
        </p:nvSpPr>
        <p:spPr/>
        <p:txBody>
          <a:bodyPr/>
          <a:lstStyle/>
          <a:p>
            <a:r>
              <a:rPr lang="en-US" dirty="0"/>
              <a:t>1996</a:t>
            </a:r>
          </a:p>
        </p:txBody>
      </p:sp>
      <p:pic>
        <p:nvPicPr>
          <p:cNvPr id="5" name="Content Placeholder 4">
            <a:extLst>
              <a:ext uri="{FF2B5EF4-FFF2-40B4-BE49-F238E27FC236}">
                <a16:creationId xmlns:a16="http://schemas.microsoft.com/office/drawing/2014/main" id="{E9A8455E-10F2-445B-8A31-5612283D808D}"/>
              </a:ext>
            </a:extLst>
          </p:cNvPr>
          <p:cNvPicPr>
            <a:picLocks noGrp="1" noChangeAspect="1"/>
          </p:cNvPicPr>
          <p:nvPr>
            <p:ph sz="half" idx="1"/>
          </p:nvPr>
        </p:nvPicPr>
        <p:blipFill rotWithShape="1">
          <a:blip r:embed="rId2"/>
          <a:srcRect t="17466" r="48746" b="17782"/>
          <a:stretch/>
        </p:blipFill>
        <p:spPr>
          <a:xfrm>
            <a:off x="5095503" y="2360644"/>
            <a:ext cx="1945433" cy="2565920"/>
          </a:xfrm>
          <a:prstGeom prst="rect">
            <a:avLst/>
          </a:prstGeom>
        </p:spPr>
      </p:pic>
    </p:spTree>
    <p:extLst>
      <p:ext uri="{BB962C8B-B14F-4D97-AF65-F5344CB8AC3E}">
        <p14:creationId xmlns:p14="http://schemas.microsoft.com/office/powerpoint/2010/main" val="3956624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7327-5ECD-466B-82AE-B7F5C9335CF4}"/>
              </a:ext>
            </a:extLst>
          </p:cNvPr>
          <p:cNvSpPr>
            <a:spLocks noGrp="1"/>
          </p:cNvSpPr>
          <p:nvPr>
            <p:ph type="title"/>
          </p:nvPr>
        </p:nvSpPr>
        <p:spPr/>
        <p:txBody>
          <a:bodyPr/>
          <a:lstStyle/>
          <a:p>
            <a:r>
              <a:rPr lang="en-US" dirty="0"/>
              <a:t>Commercial</a:t>
            </a: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DFF21E46-1683-4D39-9D4E-57C8764CD1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666" y="1213734"/>
            <a:ext cx="11419416" cy="4817566"/>
          </a:xfrm>
        </p:spPr>
      </p:pic>
      <p:sp>
        <p:nvSpPr>
          <p:cNvPr id="6" name="TextBox 5">
            <a:extLst>
              <a:ext uri="{FF2B5EF4-FFF2-40B4-BE49-F238E27FC236}">
                <a16:creationId xmlns:a16="http://schemas.microsoft.com/office/drawing/2014/main" id="{F7775B72-C868-4C0B-88FA-5001B172DDFA}"/>
              </a:ext>
            </a:extLst>
          </p:cNvPr>
          <p:cNvSpPr txBox="1"/>
          <p:nvPr/>
        </p:nvSpPr>
        <p:spPr>
          <a:xfrm>
            <a:off x="708286" y="2923402"/>
            <a:ext cx="6093500" cy="646331"/>
          </a:xfrm>
          <a:prstGeom prst="rect">
            <a:avLst/>
          </a:prstGeom>
          <a:noFill/>
        </p:spPr>
        <p:txBody>
          <a:bodyPr wrap="square">
            <a:spAutoFit/>
          </a:bodyPr>
          <a:lstStyle/>
          <a:p>
            <a:r>
              <a:rPr lang="en-US" dirty="0">
                <a:solidFill>
                  <a:srgbClr val="FF0000"/>
                </a:solidFill>
                <a:hlinkClick r:id="rId3"/>
              </a:rPr>
              <a:t>https://vimeo.com/626669003</a:t>
            </a:r>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4284864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4891-CAB7-4869-929E-97761412797D}"/>
              </a:ext>
            </a:extLst>
          </p:cNvPr>
          <p:cNvSpPr>
            <a:spLocks noGrp="1"/>
          </p:cNvSpPr>
          <p:nvPr>
            <p:ph type="title"/>
          </p:nvPr>
        </p:nvSpPr>
        <p:spPr/>
        <p:txBody>
          <a:bodyPr/>
          <a:lstStyle/>
          <a:p>
            <a:r>
              <a:rPr lang="en-US"/>
              <a:t>Promotional Materials</a:t>
            </a:r>
          </a:p>
        </p:txBody>
      </p:sp>
      <p:pic>
        <p:nvPicPr>
          <p:cNvPr id="5" name="Content Placeholder 4" descr="Text, letter&#10;&#10;Description automatically generated">
            <a:extLst>
              <a:ext uri="{FF2B5EF4-FFF2-40B4-BE49-F238E27FC236}">
                <a16:creationId xmlns:a16="http://schemas.microsoft.com/office/drawing/2014/main" id="{76086947-FEDD-4069-92FD-671F79C701D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5259" y="1431066"/>
            <a:ext cx="5867400" cy="4400550"/>
          </a:xfrm>
        </p:spPr>
      </p:pic>
    </p:spTree>
    <p:extLst>
      <p:ext uri="{BB962C8B-B14F-4D97-AF65-F5344CB8AC3E}">
        <p14:creationId xmlns:p14="http://schemas.microsoft.com/office/powerpoint/2010/main" val="3586152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5DB9-9F28-422F-B8AE-8E8C0D256ABE}"/>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D696B06E-7E4E-475B-8294-6F5C9AC3C0DF}"/>
              </a:ext>
            </a:extLst>
          </p:cNvPr>
          <p:cNvSpPr>
            <a:spLocks noGrp="1"/>
          </p:cNvSpPr>
          <p:nvPr>
            <p:ph sz="half" idx="1"/>
          </p:nvPr>
        </p:nvSpPr>
        <p:spPr/>
        <p:txBody>
          <a:bodyPr>
            <a:normAutofit/>
          </a:bodyPr>
          <a:lstStyle/>
          <a:p>
            <a:r>
              <a:rPr lang="en-US" dirty="0"/>
              <a:t>Don McMoran</a:t>
            </a:r>
          </a:p>
          <a:p>
            <a:r>
              <a:rPr lang="en-US" dirty="0"/>
              <a:t>Agriculture and Natural Resources Extension Faculty</a:t>
            </a:r>
          </a:p>
          <a:p>
            <a:r>
              <a:rPr lang="en-US" dirty="0"/>
              <a:t>County Director</a:t>
            </a:r>
          </a:p>
          <a:p>
            <a:r>
              <a:rPr lang="en-US" dirty="0"/>
              <a:t>WSU Skagit County Extension</a:t>
            </a:r>
          </a:p>
          <a:p>
            <a:r>
              <a:rPr lang="en-US" dirty="0"/>
              <a:t>dmcmoran@wsu.edu</a:t>
            </a:r>
          </a:p>
        </p:txBody>
      </p:sp>
      <p:sp>
        <p:nvSpPr>
          <p:cNvPr id="4" name="Content Placeholder 3">
            <a:extLst>
              <a:ext uri="{FF2B5EF4-FFF2-40B4-BE49-F238E27FC236}">
                <a16:creationId xmlns:a16="http://schemas.microsoft.com/office/drawing/2014/main" id="{8BE1004E-7A52-45D8-AD6F-A5B69A86BA87}"/>
              </a:ext>
            </a:extLst>
          </p:cNvPr>
          <p:cNvSpPr>
            <a:spLocks noGrp="1"/>
          </p:cNvSpPr>
          <p:nvPr>
            <p:ph sz="half" idx="2"/>
          </p:nvPr>
        </p:nvSpPr>
        <p:spPr/>
        <p:txBody>
          <a:bodyPr>
            <a:normAutofit/>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382826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B18CF-5754-49BA-A0CB-9645A2ECA5FD}"/>
              </a:ext>
            </a:extLst>
          </p:cNvPr>
          <p:cNvSpPr>
            <a:spLocks noGrp="1"/>
          </p:cNvSpPr>
          <p:nvPr>
            <p:ph type="title"/>
          </p:nvPr>
        </p:nvSpPr>
        <p:spPr/>
        <p:txBody>
          <a:bodyPr/>
          <a:lstStyle/>
          <a:p>
            <a:r>
              <a:rPr lang="en-US" dirty="0"/>
              <a:t>February 2019</a:t>
            </a:r>
          </a:p>
        </p:txBody>
      </p:sp>
      <p:pic>
        <p:nvPicPr>
          <p:cNvPr id="3" name="Picture 2">
            <a:extLst>
              <a:ext uri="{FF2B5EF4-FFF2-40B4-BE49-F238E27FC236}">
                <a16:creationId xmlns:a16="http://schemas.microsoft.com/office/drawing/2014/main" id="{CD7C9063-FB46-4D5F-9E11-D0748F147EF0}"/>
              </a:ext>
            </a:extLst>
          </p:cNvPr>
          <p:cNvPicPr>
            <a:picLocks noChangeAspect="1"/>
          </p:cNvPicPr>
          <p:nvPr/>
        </p:nvPicPr>
        <p:blipFill>
          <a:blip r:embed="rId2"/>
          <a:stretch>
            <a:fillRect/>
          </a:stretch>
        </p:blipFill>
        <p:spPr>
          <a:xfrm>
            <a:off x="4198457" y="1906392"/>
            <a:ext cx="3795089" cy="3045216"/>
          </a:xfrm>
          <a:prstGeom prst="rect">
            <a:avLst/>
          </a:prstGeom>
        </p:spPr>
      </p:pic>
      <p:pic>
        <p:nvPicPr>
          <p:cNvPr id="4" name="Picture 3">
            <a:extLst>
              <a:ext uri="{FF2B5EF4-FFF2-40B4-BE49-F238E27FC236}">
                <a16:creationId xmlns:a16="http://schemas.microsoft.com/office/drawing/2014/main" id="{49AE55EB-732F-494F-B4C6-73B699F16666}"/>
              </a:ext>
            </a:extLst>
          </p:cNvPr>
          <p:cNvPicPr>
            <a:picLocks noChangeAspect="1"/>
          </p:cNvPicPr>
          <p:nvPr/>
        </p:nvPicPr>
        <p:blipFill>
          <a:blip r:embed="rId3"/>
          <a:stretch>
            <a:fillRect/>
          </a:stretch>
        </p:blipFill>
        <p:spPr>
          <a:xfrm>
            <a:off x="5065843" y="1892826"/>
            <a:ext cx="1810333" cy="3226335"/>
          </a:xfrm>
          <a:prstGeom prst="rect">
            <a:avLst/>
          </a:prstGeom>
        </p:spPr>
      </p:pic>
    </p:spTree>
    <p:extLst>
      <p:ext uri="{BB962C8B-B14F-4D97-AF65-F5344CB8AC3E}">
        <p14:creationId xmlns:p14="http://schemas.microsoft.com/office/powerpoint/2010/main" val="2494544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B18CF-5754-49BA-A0CB-9645A2ECA5F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CDC Reported Data</a:t>
            </a:r>
            <a:endParaRPr lang="en-US" dirty="0"/>
          </a:p>
        </p:txBody>
      </p:sp>
      <p:sp>
        <p:nvSpPr>
          <p:cNvPr id="4" name="Content Placeholder 3">
            <a:extLst>
              <a:ext uri="{FF2B5EF4-FFF2-40B4-BE49-F238E27FC236}">
                <a16:creationId xmlns:a16="http://schemas.microsoft.com/office/drawing/2014/main" id="{C3716C05-D46B-47E8-8969-B40D6876FA31}"/>
              </a:ext>
            </a:extLst>
          </p:cNvPr>
          <p:cNvSpPr>
            <a:spLocks noGrp="1"/>
          </p:cNvSpPr>
          <p:nvPr>
            <p:ph sz="half" idx="1"/>
          </p:nvPr>
        </p:nvSpPr>
        <p:spPr/>
        <p:txBody>
          <a:bodyPr>
            <a:normAutofit fontScale="85000" lnSpcReduction="20000"/>
          </a:bodyPr>
          <a:lstStyle/>
          <a:p>
            <a:pPr marL="0" indent="0">
              <a:lnSpc>
                <a:spcPct val="100000"/>
              </a:lnSpc>
              <a:spcBef>
                <a:spcPts val="0"/>
              </a:spcBef>
              <a:spcAft>
                <a:spcPts val="1200"/>
              </a:spcAft>
              <a:buNone/>
            </a:pPr>
            <a:r>
              <a:rPr lang="en-US" sz="4600" b="1" dirty="0"/>
              <a:t>National</a:t>
            </a:r>
          </a:p>
          <a:p>
            <a:pPr marL="342900" lvl="2" indent="-342900">
              <a:lnSpc>
                <a:spcPct val="100000"/>
              </a:lnSpc>
              <a:spcBef>
                <a:spcPts val="0"/>
              </a:spcBef>
              <a:spcAft>
                <a:spcPts val="900"/>
              </a:spcAft>
              <a:buSzPct val="120000"/>
            </a:pPr>
            <a:r>
              <a:rPr lang="en-US" sz="4100" b="1" dirty="0"/>
              <a:t>47,000 people died by Suicide in 2017</a:t>
            </a:r>
          </a:p>
          <a:p>
            <a:pPr marL="342900" lvl="2" indent="-342900">
              <a:lnSpc>
                <a:spcPct val="100000"/>
              </a:lnSpc>
              <a:spcBef>
                <a:spcPts val="0"/>
              </a:spcBef>
              <a:spcAft>
                <a:spcPts val="900"/>
              </a:spcAft>
              <a:buSzPct val="120000"/>
            </a:pPr>
            <a:r>
              <a:rPr lang="en-US" sz="4100" dirty="0"/>
              <a:t>Farmers </a:t>
            </a:r>
            <a:r>
              <a:rPr lang="en-US" sz="4100" b="1" dirty="0"/>
              <a:t>2-3 times </a:t>
            </a:r>
            <a:r>
              <a:rPr lang="en-US" sz="4100" dirty="0"/>
              <a:t>the national average</a:t>
            </a:r>
          </a:p>
          <a:p>
            <a:pPr marL="342900" lvl="2" indent="-342900">
              <a:lnSpc>
                <a:spcPct val="100000"/>
              </a:lnSpc>
              <a:spcBef>
                <a:spcPts val="0"/>
              </a:spcBef>
              <a:spcAft>
                <a:spcPts val="900"/>
              </a:spcAft>
              <a:buSzPct val="120000"/>
            </a:pPr>
            <a:r>
              <a:rPr lang="en-US" sz="4100" b="1" dirty="0"/>
              <a:t>Rates increasing </a:t>
            </a:r>
            <a:r>
              <a:rPr lang="en-US" sz="4100" dirty="0"/>
              <a:t>year over year</a:t>
            </a:r>
          </a:p>
          <a:p>
            <a:endParaRPr lang="en-US" dirty="0"/>
          </a:p>
        </p:txBody>
      </p:sp>
      <p:sp>
        <p:nvSpPr>
          <p:cNvPr id="5" name="Content Placeholder 4">
            <a:extLst>
              <a:ext uri="{FF2B5EF4-FFF2-40B4-BE49-F238E27FC236}">
                <a16:creationId xmlns:a16="http://schemas.microsoft.com/office/drawing/2014/main" id="{5B4BA94D-45D3-424F-A035-5795FC6B0712}"/>
              </a:ext>
            </a:extLst>
          </p:cNvPr>
          <p:cNvSpPr>
            <a:spLocks noGrp="1"/>
          </p:cNvSpPr>
          <p:nvPr>
            <p:ph sz="half" idx="2"/>
          </p:nvPr>
        </p:nvSpPr>
        <p:spPr/>
        <p:txBody>
          <a:bodyPr>
            <a:normAutofit fontScale="85000" lnSpcReduction="20000"/>
          </a:bodyPr>
          <a:lstStyle/>
          <a:p>
            <a:pPr marL="0" indent="0">
              <a:lnSpc>
                <a:spcPct val="100000"/>
              </a:lnSpc>
              <a:spcAft>
                <a:spcPts val="1200"/>
              </a:spcAft>
              <a:buNone/>
            </a:pPr>
            <a:r>
              <a:rPr lang="en-US" sz="4600" b="1" dirty="0"/>
              <a:t>Washington State</a:t>
            </a:r>
          </a:p>
          <a:p>
            <a:pPr>
              <a:buClr>
                <a:srgbClr val="4E7932"/>
              </a:buClr>
            </a:pPr>
            <a:r>
              <a:rPr lang="en-US" sz="4100" b="1" dirty="0"/>
              <a:t>17.5 deaths per 100,000</a:t>
            </a:r>
          </a:p>
          <a:p>
            <a:pPr>
              <a:buClr>
                <a:srgbClr val="4E7932"/>
              </a:buClr>
            </a:pPr>
            <a:r>
              <a:rPr lang="en-US" sz="4100" dirty="0"/>
              <a:t>Rural areas are </a:t>
            </a:r>
            <a:r>
              <a:rPr lang="en-US" sz="4100" b="1" dirty="0"/>
              <a:t>24% higher</a:t>
            </a:r>
          </a:p>
          <a:p>
            <a:pPr lvl="1">
              <a:buClr>
                <a:srgbClr val="4E7932"/>
              </a:buClr>
            </a:pPr>
            <a:r>
              <a:rPr lang="en-US" sz="4100" b="1" dirty="0"/>
              <a:t>21.2 per 100,000 </a:t>
            </a:r>
          </a:p>
          <a:p>
            <a:pPr>
              <a:buClr>
                <a:srgbClr val="4E7932"/>
              </a:buClr>
            </a:pPr>
            <a:r>
              <a:rPr lang="en-US" sz="4100" b="1" dirty="0"/>
              <a:t>8</a:t>
            </a:r>
            <a:r>
              <a:rPr lang="en-US" sz="4100" b="1" baseline="30000" dirty="0"/>
              <a:t>th</a:t>
            </a:r>
            <a:r>
              <a:rPr lang="en-US" sz="4100" dirty="0"/>
              <a:t> leading cause of death</a:t>
            </a:r>
          </a:p>
          <a:p>
            <a:endParaRPr lang="en-US" dirty="0"/>
          </a:p>
        </p:txBody>
      </p:sp>
    </p:spTree>
    <p:extLst>
      <p:ext uri="{BB962C8B-B14F-4D97-AF65-F5344CB8AC3E}">
        <p14:creationId xmlns:p14="http://schemas.microsoft.com/office/powerpoint/2010/main" val="64250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DBD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225334-0EB5-46EB-B616-848F7879F80B}"/>
              </a:ext>
            </a:extLst>
          </p:cNvPr>
          <p:cNvSpPr>
            <a:spLocks noGrp="1"/>
          </p:cNvSpPr>
          <p:nvPr>
            <p:ph type="title"/>
          </p:nvPr>
        </p:nvSpPr>
        <p:spPr bwMode="auto">
          <a:prstGeom prst="rect">
            <a:avLst/>
          </a:prstGeom>
          <a:noFill/>
          <a:ln w="9525">
            <a:noFill/>
            <a:miter lim="800000"/>
            <a:headEnd/>
            <a:tailEnd/>
          </a:ln>
        </p:spPr>
        <p:txBody>
          <a:bodyPr wrap="square" anchor="ctr">
            <a:noAutofit/>
          </a:bodyPr>
          <a:lstStyle/>
          <a:p>
            <a:pPr algn="ctr">
              <a:lnSpc>
                <a:spcPct val="90000"/>
              </a:lnSpc>
            </a:pPr>
            <a:r>
              <a:rPr lang="en-US" sz="2800" b="1" dirty="0"/>
              <a:t> Centers for Disease Control and Prevention</a:t>
            </a:r>
            <a:br>
              <a:rPr lang="en-US" sz="2800" b="1" dirty="0"/>
            </a:br>
            <a:r>
              <a:rPr lang="en-US" sz="2800" b="1" dirty="0"/>
              <a:t>Data</a:t>
            </a:r>
          </a:p>
        </p:txBody>
      </p:sp>
      <p:pic>
        <p:nvPicPr>
          <p:cNvPr id="3" name="Content Placeholder 2" descr="A sunset over a grass field&#10;&#10;Description automatically generated">
            <a:extLst>
              <a:ext uri="{FF2B5EF4-FFF2-40B4-BE49-F238E27FC236}">
                <a16:creationId xmlns:a16="http://schemas.microsoft.com/office/drawing/2014/main" id="{82156E68-5CB9-4E6F-9D0D-B83E6A818422}"/>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p:blipFill>
        <p:spPr>
          <a:xfrm>
            <a:off x="914400" y="2453046"/>
            <a:ext cx="5059363" cy="2617070"/>
          </a:xfrm>
          <a:prstGeom prst="rect">
            <a:avLst/>
          </a:prstGeom>
          <a:noFill/>
        </p:spPr>
      </p:pic>
      <p:sp>
        <p:nvSpPr>
          <p:cNvPr id="6" name="Content Placeholder 5">
            <a:extLst>
              <a:ext uri="{FF2B5EF4-FFF2-40B4-BE49-F238E27FC236}">
                <a16:creationId xmlns:a16="http://schemas.microsoft.com/office/drawing/2014/main" id="{91F50398-BC73-46DB-BC92-2CF9E1420896}"/>
              </a:ext>
            </a:extLst>
          </p:cNvPr>
          <p:cNvSpPr>
            <a:spLocks noGrp="1"/>
          </p:cNvSpPr>
          <p:nvPr>
            <p:ph sz="half" idx="2"/>
          </p:nvPr>
        </p:nvSpPr>
        <p:spPr bwMode="auto">
          <a:prstGeom prst="rect">
            <a:avLst/>
          </a:prstGeom>
          <a:noFill/>
          <a:ln w="9525">
            <a:noFill/>
            <a:miter lim="800000"/>
            <a:headEnd/>
            <a:tailEnd/>
          </a:ln>
        </p:spPr>
        <p:txBody>
          <a:bodyPr wrap="square" anchor="t">
            <a:normAutofit/>
          </a:bodyPr>
          <a:lstStyle/>
          <a:p>
            <a:pPr>
              <a:lnSpc>
                <a:spcPct val="90000"/>
              </a:lnSpc>
              <a:buFont typeface="Arial" panose="020B0604020202020204" pitchFamily="34" charset="0"/>
              <a:buChar char="•"/>
            </a:pPr>
            <a:r>
              <a:rPr lang="en-US" sz="2600" dirty="0"/>
              <a:t>54% had no known mental health condition </a:t>
            </a:r>
          </a:p>
          <a:p>
            <a:pPr>
              <a:lnSpc>
                <a:spcPct val="90000"/>
              </a:lnSpc>
              <a:buFont typeface="Arial" panose="020B0604020202020204" pitchFamily="34" charset="0"/>
              <a:buChar char="•"/>
            </a:pPr>
            <a:endParaRPr lang="en-US" sz="2600" dirty="0"/>
          </a:p>
          <a:p>
            <a:pPr>
              <a:lnSpc>
                <a:spcPct val="90000"/>
              </a:lnSpc>
              <a:buFont typeface="Arial" panose="020B0604020202020204" pitchFamily="34" charset="0"/>
              <a:buChar char="•"/>
            </a:pPr>
            <a:r>
              <a:rPr lang="en-US" sz="2600" dirty="0"/>
              <a:t>Suicide is the 3</a:t>
            </a:r>
            <a:r>
              <a:rPr lang="en-US" sz="2600" baseline="30000" dirty="0"/>
              <a:t>rd</a:t>
            </a:r>
            <a:r>
              <a:rPr lang="en-US" sz="2600" dirty="0"/>
              <a:t> leading cause of death for 15-24 year-olds</a:t>
            </a:r>
          </a:p>
          <a:p>
            <a:pPr>
              <a:lnSpc>
                <a:spcPct val="90000"/>
              </a:lnSpc>
              <a:buFont typeface="Arial" panose="020B0604020202020204" pitchFamily="34" charset="0"/>
              <a:buChar char="•"/>
            </a:pPr>
            <a:endParaRPr lang="en-US" sz="2600" dirty="0"/>
          </a:p>
          <a:p>
            <a:pPr>
              <a:lnSpc>
                <a:spcPct val="90000"/>
              </a:lnSpc>
              <a:buFont typeface="Arial" panose="020B0604020202020204" pitchFamily="34" charset="0"/>
              <a:buChar char="•"/>
            </a:pPr>
            <a:r>
              <a:rPr lang="en-US" sz="2600" dirty="0"/>
              <a:t>Self Reported Suicidal Thoughts:</a:t>
            </a:r>
          </a:p>
          <a:p>
            <a:pPr lvl="1">
              <a:lnSpc>
                <a:spcPct val="90000"/>
              </a:lnSpc>
              <a:buFont typeface="Arial" panose="020B0604020202020204" pitchFamily="34" charset="0"/>
              <a:buChar char="•"/>
            </a:pPr>
            <a:r>
              <a:rPr lang="en-US" sz="2600" dirty="0"/>
              <a:t>Ages 18-25: 10.5%</a:t>
            </a:r>
          </a:p>
          <a:p>
            <a:pPr lvl="1">
              <a:lnSpc>
                <a:spcPct val="90000"/>
              </a:lnSpc>
              <a:buFont typeface="Arial" panose="020B0604020202020204" pitchFamily="34" charset="0"/>
              <a:buChar char="•"/>
            </a:pPr>
            <a:r>
              <a:rPr lang="en-US" sz="2600" dirty="0"/>
              <a:t>Ages 18 and up: 4.3% </a:t>
            </a:r>
          </a:p>
          <a:p>
            <a:pPr>
              <a:lnSpc>
                <a:spcPct val="90000"/>
              </a:lnSpc>
              <a:buFont typeface="Arial" panose="020B0604020202020204" pitchFamily="34" charset="0"/>
              <a:buChar char="•"/>
            </a:pPr>
            <a:endParaRPr lang="en-US" sz="2600" dirty="0"/>
          </a:p>
          <a:p>
            <a:pPr>
              <a:lnSpc>
                <a:spcPct val="90000"/>
              </a:lnSpc>
            </a:pPr>
            <a:endParaRPr lang="en-US" sz="2600" dirty="0"/>
          </a:p>
        </p:txBody>
      </p:sp>
    </p:spTree>
    <p:extLst>
      <p:ext uri="{BB962C8B-B14F-4D97-AF65-F5344CB8AC3E}">
        <p14:creationId xmlns:p14="http://schemas.microsoft.com/office/powerpoint/2010/main" val="363467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464B2FB-258B-4BE9-A7C7-0C5996D8F6E7}"/>
              </a:ext>
            </a:extLst>
          </p:cNvPr>
          <p:cNvSpPr>
            <a:spLocks noGrp="1"/>
          </p:cNvSpPr>
          <p:nvPr>
            <p:ph type="title"/>
          </p:nvPr>
        </p:nvSpPr>
        <p:spPr>
          <a:xfrm>
            <a:off x="913795" y="414979"/>
            <a:ext cx="10353762" cy="584775"/>
          </a:xfrm>
        </p:spPr>
        <p:txBody>
          <a:bodyPr/>
          <a:lstStyle/>
          <a:p>
            <a:r>
              <a:rPr lang="en-US" dirty="0"/>
              <a:t>Agriculture is a Stressful Occupation</a:t>
            </a:r>
          </a:p>
        </p:txBody>
      </p:sp>
      <p:sp>
        <p:nvSpPr>
          <p:cNvPr id="16" name="Text Placeholder 15">
            <a:extLst>
              <a:ext uri="{FF2B5EF4-FFF2-40B4-BE49-F238E27FC236}">
                <a16:creationId xmlns:a16="http://schemas.microsoft.com/office/drawing/2014/main" id="{55CA0E7C-9D6D-48A9-A8D4-315D925E513C}"/>
              </a:ext>
            </a:extLst>
          </p:cNvPr>
          <p:cNvSpPr>
            <a:spLocks noGrp="1"/>
          </p:cNvSpPr>
          <p:nvPr>
            <p:ph type="body" idx="1"/>
          </p:nvPr>
        </p:nvSpPr>
        <p:spPr>
          <a:xfrm>
            <a:off x="0" y="1482026"/>
            <a:ext cx="3300984" cy="576262"/>
          </a:xfrm>
        </p:spPr>
        <p:txBody>
          <a:bodyPr/>
          <a:lstStyle/>
          <a:p>
            <a:r>
              <a:rPr lang="en-US" sz="3200" dirty="0"/>
              <a:t>Production</a:t>
            </a:r>
          </a:p>
        </p:txBody>
      </p:sp>
      <p:sp>
        <p:nvSpPr>
          <p:cNvPr id="19" name="Text Placeholder 18">
            <a:extLst>
              <a:ext uri="{FF2B5EF4-FFF2-40B4-BE49-F238E27FC236}">
                <a16:creationId xmlns:a16="http://schemas.microsoft.com/office/drawing/2014/main" id="{70B118BB-064E-4949-A44A-94363F5BDBDD}"/>
              </a:ext>
            </a:extLst>
          </p:cNvPr>
          <p:cNvSpPr>
            <a:spLocks noGrp="1"/>
          </p:cNvSpPr>
          <p:nvPr>
            <p:ph type="body" sz="half" idx="15"/>
          </p:nvPr>
        </p:nvSpPr>
        <p:spPr/>
        <p:txBody>
          <a:bodyPr>
            <a:normAutofit/>
          </a:bodyPr>
          <a:lstStyle/>
          <a:p>
            <a:pPr algn="l"/>
            <a:r>
              <a:rPr lang="en-US" sz="2400" dirty="0">
                <a:solidFill>
                  <a:schemeClr val="tx1"/>
                </a:solidFill>
              </a:rPr>
              <a:t>Weather</a:t>
            </a:r>
          </a:p>
          <a:p>
            <a:pPr algn="l"/>
            <a:r>
              <a:rPr lang="en-US" sz="2400" dirty="0">
                <a:solidFill>
                  <a:schemeClr val="tx1"/>
                </a:solidFill>
              </a:rPr>
              <a:t>Yields</a:t>
            </a:r>
          </a:p>
          <a:p>
            <a:pPr algn="l"/>
            <a:r>
              <a:rPr lang="en-US" sz="2400" dirty="0">
                <a:solidFill>
                  <a:schemeClr val="tx1"/>
                </a:solidFill>
              </a:rPr>
              <a:t>Pests and Diseases</a:t>
            </a:r>
          </a:p>
          <a:p>
            <a:pPr algn="l"/>
            <a:r>
              <a:rPr lang="en-US" sz="2400" dirty="0">
                <a:solidFill>
                  <a:schemeClr val="tx1"/>
                </a:solidFill>
              </a:rPr>
              <a:t>Animal  Health</a:t>
            </a:r>
          </a:p>
          <a:p>
            <a:pPr algn="l"/>
            <a:r>
              <a:rPr lang="en-US" sz="2400" dirty="0">
                <a:solidFill>
                  <a:schemeClr val="tx1"/>
                </a:solidFill>
              </a:rPr>
              <a:t>Long Hours</a:t>
            </a:r>
          </a:p>
          <a:p>
            <a:pPr algn="l"/>
            <a:r>
              <a:rPr lang="en-US" sz="2400" dirty="0">
                <a:solidFill>
                  <a:schemeClr val="tx1"/>
                </a:solidFill>
              </a:rPr>
              <a:t>Equipment Breakdowns</a:t>
            </a:r>
          </a:p>
          <a:p>
            <a:pPr algn="l"/>
            <a:r>
              <a:rPr lang="en-US" sz="2400" dirty="0">
                <a:solidFill>
                  <a:schemeClr val="tx1"/>
                </a:solidFill>
              </a:rPr>
              <a:t>Injuries</a:t>
            </a:r>
          </a:p>
        </p:txBody>
      </p:sp>
      <p:sp>
        <p:nvSpPr>
          <p:cNvPr id="17" name="Text Placeholder 16">
            <a:extLst>
              <a:ext uri="{FF2B5EF4-FFF2-40B4-BE49-F238E27FC236}">
                <a16:creationId xmlns:a16="http://schemas.microsoft.com/office/drawing/2014/main" id="{5E23F564-2C37-4422-AE43-90538E0ED793}"/>
              </a:ext>
            </a:extLst>
          </p:cNvPr>
          <p:cNvSpPr>
            <a:spLocks noGrp="1"/>
          </p:cNvSpPr>
          <p:nvPr>
            <p:ph type="body" sz="quarter" idx="3"/>
          </p:nvPr>
        </p:nvSpPr>
        <p:spPr>
          <a:xfrm>
            <a:off x="3776576" y="1384369"/>
            <a:ext cx="3300984" cy="576262"/>
          </a:xfrm>
        </p:spPr>
        <p:txBody>
          <a:bodyPr/>
          <a:lstStyle/>
          <a:p>
            <a:r>
              <a:rPr lang="en-US" sz="3200" dirty="0"/>
              <a:t>Financial</a:t>
            </a:r>
          </a:p>
        </p:txBody>
      </p:sp>
      <p:sp>
        <p:nvSpPr>
          <p:cNvPr id="20" name="Text Placeholder 19">
            <a:extLst>
              <a:ext uri="{FF2B5EF4-FFF2-40B4-BE49-F238E27FC236}">
                <a16:creationId xmlns:a16="http://schemas.microsoft.com/office/drawing/2014/main" id="{D019A172-C2CE-403F-9D9A-9ECF4F3422CB}"/>
              </a:ext>
            </a:extLst>
          </p:cNvPr>
          <p:cNvSpPr>
            <a:spLocks noGrp="1"/>
          </p:cNvSpPr>
          <p:nvPr>
            <p:ph type="body" sz="half" idx="16"/>
          </p:nvPr>
        </p:nvSpPr>
        <p:spPr/>
        <p:txBody>
          <a:bodyPr>
            <a:normAutofit/>
          </a:bodyPr>
          <a:lstStyle/>
          <a:p>
            <a:pPr algn="l"/>
            <a:r>
              <a:rPr lang="en-US" sz="2400" dirty="0">
                <a:solidFill>
                  <a:schemeClr val="tx1"/>
                </a:solidFill>
              </a:rPr>
              <a:t>Fluctuating Market Prices</a:t>
            </a:r>
          </a:p>
          <a:p>
            <a:pPr algn="l"/>
            <a:r>
              <a:rPr lang="en-US" sz="2400" dirty="0">
                <a:solidFill>
                  <a:schemeClr val="tx1"/>
                </a:solidFill>
              </a:rPr>
              <a:t>High Costs</a:t>
            </a:r>
          </a:p>
          <a:p>
            <a:pPr algn="l"/>
            <a:r>
              <a:rPr lang="en-US" sz="2400" dirty="0">
                <a:solidFill>
                  <a:schemeClr val="tx1"/>
                </a:solidFill>
              </a:rPr>
              <a:t>High Debt Loads</a:t>
            </a:r>
          </a:p>
          <a:p>
            <a:pPr algn="l"/>
            <a:r>
              <a:rPr lang="en-US" sz="2400" dirty="0">
                <a:solidFill>
                  <a:schemeClr val="tx1"/>
                </a:solidFill>
              </a:rPr>
              <a:t>Tariffs</a:t>
            </a:r>
          </a:p>
          <a:p>
            <a:pPr algn="l"/>
            <a:r>
              <a:rPr lang="en-US" sz="2400" dirty="0"/>
              <a:t>Bankruptcy</a:t>
            </a:r>
            <a:endParaRPr lang="en-US" sz="2400" dirty="0">
              <a:solidFill>
                <a:schemeClr val="tx1"/>
              </a:solidFill>
            </a:endParaRPr>
          </a:p>
        </p:txBody>
      </p:sp>
      <p:sp>
        <p:nvSpPr>
          <p:cNvPr id="18" name="Text Placeholder 17">
            <a:extLst>
              <a:ext uri="{FF2B5EF4-FFF2-40B4-BE49-F238E27FC236}">
                <a16:creationId xmlns:a16="http://schemas.microsoft.com/office/drawing/2014/main" id="{E9A2F3D7-EF9B-41AB-A620-14363BDA092B}"/>
              </a:ext>
            </a:extLst>
          </p:cNvPr>
          <p:cNvSpPr>
            <a:spLocks noGrp="1"/>
          </p:cNvSpPr>
          <p:nvPr>
            <p:ph type="body" sz="quarter" idx="13"/>
          </p:nvPr>
        </p:nvSpPr>
        <p:spPr>
          <a:xfrm>
            <a:off x="7413077" y="1420647"/>
            <a:ext cx="3300984" cy="576262"/>
          </a:xfrm>
        </p:spPr>
        <p:txBody>
          <a:bodyPr/>
          <a:lstStyle/>
          <a:p>
            <a:r>
              <a:rPr lang="en-US" sz="3200" dirty="0"/>
              <a:t>Operational</a:t>
            </a:r>
          </a:p>
        </p:txBody>
      </p:sp>
      <p:sp>
        <p:nvSpPr>
          <p:cNvPr id="21" name="Text Placeholder 20">
            <a:extLst>
              <a:ext uri="{FF2B5EF4-FFF2-40B4-BE49-F238E27FC236}">
                <a16:creationId xmlns:a16="http://schemas.microsoft.com/office/drawing/2014/main" id="{E930E0F8-D239-4749-A7DC-1C1E3B12F8BF}"/>
              </a:ext>
            </a:extLst>
          </p:cNvPr>
          <p:cNvSpPr>
            <a:spLocks noGrp="1"/>
          </p:cNvSpPr>
          <p:nvPr>
            <p:ph type="body" sz="half" idx="17"/>
          </p:nvPr>
        </p:nvSpPr>
        <p:spPr/>
        <p:txBody>
          <a:bodyPr>
            <a:normAutofit/>
          </a:bodyPr>
          <a:lstStyle/>
          <a:p>
            <a:pPr algn="l"/>
            <a:r>
              <a:rPr lang="en-US" sz="2400" dirty="0">
                <a:solidFill>
                  <a:schemeClr val="tx1"/>
                </a:solidFill>
              </a:rPr>
              <a:t>Multigenerational Farm</a:t>
            </a:r>
          </a:p>
          <a:p>
            <a:pPr algn="l"/>
            <a:r>
              <a:rPr lang="en-US" sz="2400" dirty="0">
                <a:solidFill>
                  <a:schemeClr val="tx1"/>
                </a:solidFill>
              </a:rPr>
              <a:t>Family Dynamics</a:t>
            </a:r>
          </a:p>
          <a:p>
            <a:pPr algn="l"/>
            <a:r>
              <a:rPr lang="en-US" sz="2400" dirty="0">
                <a:solidFill>
                  <a:schemeClr val="tx1"/>
                </a:solidFill>
              </a:rPr>
              <a:t>Work/Life Balance </a:t>
            </a:r>
          </a:p>
          <a:p>
            <a:pPr algn="l"/>
            <a:r>
              <a:rPr lang="en-US" sz="2400" dirty="0">
                <a:solidFill>
                  <a:schemeClr val="tx1"/>
                </a:solidFill>
              </a:rPr>
              <a:t>Off-Farm Occupation</a:t>
            </a:r>
          </a:p>
        </p:txBody>
      </p:sp>
    </p:spTree>
    <p:extLst>
      <p:ext uri="{BB962C8B-B14F-4D97-AF65-F5344CB8AC3E}">
        <p14:creationId xmlns:p14="http://schemas.microsoft.com/office/powerpoint/2010/main" val="406965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DB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A0F3-778E-44B0-B337-611177F1BF24}"/>
              </a:ext>
            </a:extLst>
          </p:cNvPr>
          <p:cNvSpPr>
            <a:spLocks noGrp="1"/>
          </p:cNvSpPr>
          <p:nvPr>
            <p:ph type="title"/>
          </p:nvPr>
        </p:nvSpPr>
        <p:spPr bwMode="auto">
          <a:prstGeom prst="rect">
            <a:avLst/>
          </a:prstGeom>
          <a:noFill/>
          <a:ln w="9525">
            <a:noFill/>
            <a:miter lim="800000"/>
            <a:headEnd/>
            <a:tailEnd/>
          </a:ln>
        </p:spPr>
        <p:txBody>
          <a:bodyPr vert="horz" wrap="square" lIns="91440" tIns="45720" rIns="91440" bIns="45720" rtlCol="0" anchor="b">
            <a:normAutofit/>
          </a:bodyPr>
          <a:lstStyle/>
          <a:p>
            <a:r>
              <a:rPr lang="en-US" dirty="0"/>
              <a:t>Barriers Facing Rural Communities</a:t>
            </a:r>
          </a:p>
        </p:txBody>
      </p:sp>
      <p:sp>
        <p:nvSpPr>
          <p:cNvPr id="3" name="Content Placeholder 2">
            <a:extLst>
              <a:ext uri="{FF2B5EF4-FFF2-40B4-BE49-F238E27FC236}">
                <a16:creationId xmlns:a16="http://schemas.microsoft.com/office/drawing/2014/main" id="{AE55B81B-CF05-4566-AF89-382CC92A6C0C}"/>
              </a:ext>
            </a:extLst>
          </p:cNvPr>
          <p:cNvSpPr>
            <a:spLocks noGrp="1"/>
          </p:cNvSpPr>
          <p:nvPr>
            <p:ph sz="half" idx="1"/>
          </p:nvPr>
        </p:nvSpPr>
        <p:spPr bwMode="auto">
          <a:xfrm>
            <a:off x="349251" y="2032664"/>
            <a:ext cx="5060497" cy="4058750"/>
          </a:xfrm>
          <a:prstGeom prst="rect">
            <a:avLst/>
          </a:prstGeom>
          <a:noFill/>
          <a:ln w="9525">
            <a:noFill/>
            <a:miter lim="800000"/>
            <a:headEnd/>
            <a:tailEnd/>
          </a:ln>
        </p:spPr>
        <p:txBody>
          <a:bodyPr vert="horz" wrap="square" lIns="91440" tIns="45720" rIns="91440" bIns="45720" rtlCol="0" anchor="t">
            <a:normAutofit/>
          </a:bodyPr>
          <a:lstStyle/>
          <a:p>
            <a:pPr marL="36900" indent="0">
              <a:buNone/>
            </a:pPr>
            <a:r>
              <a:rPr lang="en-US" b="1" dirty="0"/>
              <a:t>Access to care</a:t>
            </a:r>
          </a:p>
          <a:p>
            <a:pPr marL="36900" indent="0">
              <a:buNone/>
            </a:pPr>
            <a:r>
              <a:rPr lang="en-US" b="1" dirty="0"/>
              <a:t>Isolation</a:t>
            </a:r>
          </a:p>
          <a:p>
            <a:pPr marL="36900" indent="0">
              <a:buNone/>
            </a:pPr>
            <a:r>
              <a:rPr lang="en-US" b="1" dirty="0"/>
              <a:t>Finances</a:t>
            </a:r>
          </a:p>
          <a:p>
            <a:pPr marL="36900" indent="0">
              <a:buNone/>
            </a:pPr>
            <a:r>
              <a:rPr lang="en-US" b="1" dirty="0"/>
              <a:t>Trauma</a:t>
            </a:r>
          </a:p>
          <a:p>
            <a:pPr marL="36900" indent="0">
              <a:buNone/>
            </a:pPr>
            <a:endParaRPr lang="en-US" b="1" dirty="0"/>
          </a:p>
        </p:txBody>
      </p:sp>
      <p:sp>
        <p:nvSpPr>
          <p:cNvPr id="4" name="Content Placeholder 3">
            <a:extLst>
              <a:ext uri="{FF2B5EF4-FFF2-40B4-BE49-F238E27FC236}">
                <a16:creationId xmlns:a16="http://schemas.microsoft.com/office/drawing/2014/main" id="{36FA9351-9E9E-4D09-99DC-C55FECA53BEB}"/>
              </a:ext>
            </a:extLst>
          </p:cNvPr>
          <p:cNvSpPr>
            <a:spLocks noGrp="1"/>
          </p:cNvSpPr>
          <p:nvPr>
            <p:ph sz="half" idx="2"/>
          </p:nvPr>
        </p:nvSpPr>
        <p:spPr>
          <a:xfrm>
            <a:off x="3563667" y="2071160"/>
            <a:ext cx="5064665" cy="4058751"/>
          </a:xfrm>
        </p:spPr>
        <p:txBody>
          <a:bodyPr>
            <a:normAutofit/>
          </a:bodyPr>
          <a:lstStyle/>
          <a:p>
            <a:pPr marL="36900" indent="0">
              <a:buNone/>
            </a:pPr>
            <a:r>
              <a:rPr lang="en-US" b="1" dirty="0"/>
              <a:t>Chronic Pain</a:t>
            </a:r>
          </a:p>
          <a:p>
            <a:pPr marL="36900" indent="0">
              <a:buNone/>
            </a:pPr>
            <a:r>
              <a:rPr lang="en-US" b="1" dirty="0"/>
              <a:t>Exposure to Chemicals</a:t>
            </a:r>
          </a:p>
          <a:p>
            <a:pPr marL="36900" indent="0">
              <a:buNone/>
            </a:pPr>
            <a:r>
              <a:rPr lang="en-US" b="1" dirty="0"/>
              <a:t>Substance Abuse</a:t>
            </a:r>
          </a:p>
          <a:p>
            <a:pPr marL="36900" indent="0">
              <a:buNone/>
            </a:pPr>
            <a:r>
              <a:rPr lang="en-US" b="1" dirty="0"/>
              <a:t>Access to Lethal Means </a:t>
            </a:r>
          </a:p>
          <a:p>
            <a:endParaRPr lang="en-US" dirty="0"/>
          </a:p>
        </p:txBody>
      </p:sp>
      <p:sp>
        <p:nvSpPr>
          <p:cNvPr id="6" name="Content Placeholder 3">
            <a:extLst>
              <a:ext uri="{FF2B5EF4-FFF2-40B4-BE49-F238E27FC236}">
                <a16:creationId xmlns:a16="http://schemas.microsoft.com/office/drawing/2014/main" id="{2847C5D9-8547-4C38-BB1C-193A20937F62}"/>
              </a:ext>
            </a:extLst>
          </p:cNvPr>
          <p:cNvSpPr txBox="1">
            <a:spLocks/>
          </p:cNvSpPr>
          <p:nvPr/>
        </p:nvSpPr>
        <p:spPr bwMode="auto">
          <a:xfrm>
            <a:off x="8279675" y="2032664"/>
            <a:ext cx="5064665" cy="4058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sz="2800">
                <a:solidFill>
                  <a:schemeClr val="tx1"/>
                </a:solidFill>
                <a:latin typeface="+mj-lt"/>
              </a:defRPr>
            </a:lvl2pPr>
            <a:lvl3pPr marL="1143000" indent="-228600" algn="l" rtl="0" eaLnBrk="1" fontAlgn="base" hangingPunct="1">
              <a:spcBef>
                <a:spcPct val="20000"/>
              </a:spcBef>
              <a:spcAft>
                <a:spcPct val="0"/>
              </a:spcAft>
              <a:buClr>
                <a:schemeClr val="accent1"/>
              </a:buClr>
              <a:buChar char="•"/>
              <a:defRPr sz="2400">
                <a:solidFill>
                  <a:schemeClr val="tx1"/>
                </a:solidFill>
                <a:latin typeface="+mj-lt"/>
              </a:defRPr>
            </a:lvl3pPr>
            <a:lvl4pPr marL="1600200" indent="-228600" algn="l" rtl="0" eaLnBrk="1" fontAlgn="base" hangingPunct="1">
              <a:spcBef>
                <a:spcPct val="20000"/>
              </a:spcBef>
              <a:spcAft>
                <a:spcPct val="0"/>
              </a:spcAft>
              <a:buClr>
                <a:schemeClr val="accent1"/>
              </a:buClr>
              <a:buChar char="–"/>
              <a:defRPr sz="2000">
                <a:solidFill>
                  <a:schemeClr val="tx1"/>
                </a:solidFill>
                <a:latin typeface="+mj-lt"/>
              </a:defRPr>
            </a:lvl4pPr>
            <a:lvl5pPr marL="2057400" indent="-228600" algn="l" rtl="0" eaLnBrk="1" fontAlgn="base" hangingPunct="1">
              <a:spcBef>
                <a:spcPct val="20000"/>
              </a:spcBef>
              <a:spcAft>
                <a:spcPct val="0"/>
              </a:spcAft>
              <a:buClr>
                <a:schemeClr val="accent1"/>
              </a:buClr>
              <a:buChar char="»"/>
              <a:defRPr sz="2000">
                <a:solidFill>
                  <a:schemeClr val="tx1"/>
                </a:solidFill>
                <a:latin typeface="+mj-lt"/>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j-lt"/>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j-lt"/>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j-lt"/>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j-lt"/>
              </a:defRPr>
            </a:lvl9pPr>
          </a:lstStyle>
          <a:p>
            <a:pPr marL="36900" indent="0">
              <a:buFontTx/>
              <a:buNone/>
            </a:pPr>
            <a:r>
              <a:rPr lang="en-US" b="1" kern="0" dirty="0"/>
              <a:t>Stigma</a:t>
            </a:r>
          </a:p>
          <a:p>
            <a:endParaRPr lang="en-US" kern="0" dirty="0"/>
          </a:p>
        </p:txBody>
      </p:sp>
    </p:spTree>
    <p:extLst>
      <p:ext uri="{BB962C8B-B14F-4D97-AF65-F5344CB8AC3E}">
        <p14:creationId xmlns:p14="http://schemas.microsoft.com/office/powerpoint/2010/main" val="66221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2" descr="A close up of a sign&#10;&#10;Description automatically generated">
            <a:extLst>
              <a:ext uri="{FF2B5EF4-FFF2-40B4-BE49-F238E27FC236}">
                <a16:creationId xmlns:a16="http://schemas.microsoft.com/office/drawing/2014/main" id="{4DC8DDA8-6BD1-4973-920B-5EE058BF3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490" y="1492748"/>
            <a:ext cx="3823457" cy="4210644"/>
          </a:xfrm>
          <a:prstGeom prst="rect">
            <a:avLst/>
          </a:prstGeom>
        </p:spPr>
      </p:pic>
      <p:pic>
        <p:nvPicPr>
          <p:cNvPr id="3" name="Content Placeholder 7" descr="A close up of a logo&#10;&#10;Description automatically generated">
            <a:extLst>
              <a:ext uri="{FF2B5EF4-FFF2-40B4-BE49-F238E27FC236}">
                <a16:creationId xmlns:a16="http://schemas.microsoft.com/office/drawing/2014/main" id="{FE740EFA-77E6-4F97-877F-3E40185460F3}"/>
              </a:ext>
            </a:extLst>
          </p:cNvPr>
          <p:cNvPicPr>
            <a:picLocks noChangeAspect="1"/>
          </p:cNvPicPr>
          <p:nvPr/>
        </p:nvPicPr>
        <p:blipFill rotWithShape="1">
          <a:blip r:embed="rId4">
            <a:extLst>
              <a:ext uri="{28A0092B-C50C-407E-A947-70E740481C1C}">
                <a14:useLocalDpi xmlns:a14="http://schemas.microsoft.com/office/drawing/2010/main" val="0"/>
              </a:ext>
            </a:extLst>
          </a:blip>
          <a:srcRect t="15396" b="22875"/>
          <a:stretch/>
        </p:blipFill>
        <p:spPr>
          <a:xfrm>
            <a:off x="5273037" y="1888628"/>
            <a:ext cx="6179826" cy="3814764"/>
          </a:xfrm>
          <a:prstGeom prst="rect">
            <a:avLst/>
          </a:prstGeom>
          <a:effectLst>
            <a:outerShdw blurRad="25400" dir="17880000">
              <a:srgbClr val="000000">
                <a:alpha val="46000"/>
              </a:srgbClr>
            </a:outerShdw>
          </a:effectLst>
        </p:spPr>
      </p:pic>
      <p:sp>
        <p:nvSpPr>
          <p:cNvPr id="4" name="TextBox 3">
            <a:extLst>
              <a:ext uri="{FF2B5EF4-FFF2-40B4-BE49-F238E27FC236}">
                <a16:creationId xmlns:a16="http://schemas.microsoft.com/office/drawing/2014/main" id="{F75BA3F2-6B97-4B19-83F0-52DFC1FA35C7}"/>
              </a:ext>
            </a:extLst>
          </p:cNvPr>
          <p:cNvSpPr txBox="1"/>
          <p:nvPr/>
        </p:nvSpPr>
        <p:spPr>
          <a:xfrm>
            <a:off x="3967566" y="633502"/>
            <a:ext cx="5114441" cy="646331"/>
          </a:xfrm>
          <a:prstGeom prst="rect">
            <a:avLst/>
          </a:prstGeom>
          <a:noFill/>
        </p:spPr>
        <p:txBody>
          <a:bodyPr wrap="square" rtlCol="0">
            <a:spAutoFit/>
          </a:bodyPr>
          <a:lstStyle/>
          <a:p>
            <a:r>
              <a:rPr lang="en-US" sz="3600" dirty="0"/>
              <a:t>National Crisis Lines </a:t>
            </a:r>
          </a:p>
        </p:txBody>
      </p:sp>
    </p:spTree>
    <p:extLst>
      <p:ext uri="{BB962C8B-B14F-4D97-AF65-F5344CB8AC3E}">
        <p14:creationId xmlns:p14="http://schemas.microsoft.com/office/powerpoint/2010/main" val="215701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DB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CF16-C910-4D26-B1D1-1098717C12B9}"/>
              </a:ext>
            </a:extLst>
          </p:cNvPr>
          <p:cNvSpPr>
            <a:spLocks noGrp="1"/>
          </p:cNvSpPr>
          <p:nvPr>
            <p:ph type="title"/>
          </p:nvPr>
        </p:nvSpPr>
        <p:spPr bwMode="auto">
          <a:xfrm>
            <a:off x="1578679" y="1695751"/>
            <a:ext cx="3706889" cy="1733249"/>
          </a:xfrm>
          <a:prstGeom prst="rect">
            <a:avLst/>
          </a:prstGeom>
          <a:noFill/>
          <a:ln w="9525">
            <a:noFill/>
            <a:miter lim="800000"/>
            <a:headEnd/>
            <a:tailEnd/>
          </a:ln>
        </p:spPr>
        <p:txBody>
          <a:bodyPr vert="horz" wrap="square" lIns="91440" tIns="45720" rIns="91440" bIns="45720" rtlCol="0" anchor="b">
            <a:normAutofit fontScale="90000"/>
          </a:bodyPr>
          <a:lstStyle/>
          <a:p>
            <a:r>
              <a:rPr lang="en-US" sz="2400" dirty="0">
                <a:solidFill>
                  <a:schemeClr val="tx1"/>
                </a:solidFill>
              </a:rPr>
              <a:t>Washington State Department of Health </a:t>
            </a:r>
            <a:br>
              <a:rPr lang="en-US" sz="2400" dirty="0">
                <a:solidFill>
                  <a:schemeClr val="tx1"/>
                </a:solidFill>
              </a:rPr>
            </a:br>
            <a:r>
              <a:rPr lang="en-US" sz="2200" dirty="0">
                <a:solidFill>
                  <a:schemeClr val="tx1"/>
                </a:solidFill>
              </a:rPr>
              <a:t>House Bill 2671</a:t>
            </a:r>
            <a:br>
              <a:rPr lang="en-US" sz="2400" dirty="0">
                <a:solidFill>
                  <a:schemeClr val="tx1"/>
                </a:solidFill>
              </a:rPr>
            </a:br>
            <a:br>
              <a:rPr lang="en-US" sz="2400" dirty="0"/>
            </a:br>
            <a:r>
              <a:rPr lang="en-US" dirty="0">
                <a:solidFill>
                  <a:schemeClr val="tx1"/>
                </a:solidFill>
              </a:rPr>
              <a:t>March 2019- Current </a:t>
            </a:r>
            <a:br>
              <a:rPr lang="en-US" dirty="0"/>
            </a:br>
            <a:endParaRPr lang="en-US" dirty="0">
              <a:solidFill>
                <a:schemeClr val="tx1"/>
              </a:solidFill>
            </a:endParaRPr>
          </a:p>
        </p:txBody>
      </p:sp>
      <p:sp>
        <p:nvSpPr>
          <p:cNvPr id="7" name="TextBox 6">
            <a:extLst>
              <a:ext uri="{FF2B5EF4-FFF2-40B4-BE49-F238E27FC236}">
                <a16:creationId xmlns:a16="http://schemas.microsoft.com/office/drawing/2014/main" id="{A6FDA816-7DCC-4077-BB95-55F7092E7672}"/>
              </a:ext>
            </a:extLst>
          </p:cNvPr>
          <p:cNvSpPr txBox="1"/>
          <p:nvPr/>
        </p:nvSpPr>
        <p:spPr>
          <a:xfrm>
            <a:off x="420206" y="347990"/>
            <a:ext cx="10043351" cy="523220"/>
          </a:xfrm>
          <a:prstGeom prst="rect">
            <a:avLst/>
          </a:prstGeom>
          <a:noFill/>
        </p:spPr>
        <p:txBody>
          <a:bodyPr wrap="square">
            <a:spAutoFit/>
          </a:bodyPr>
          <a:lstStyle/>
          <a:p>
            <a:r>
              <a:rPr lang="en-US" sz="2800" dirty="0">
                <a:solidFill>
                  <a:srgbClr val="FFFFFF"/>
                </a:solidFill>
              </a:rPr>
              <a:t>WSU </a:t>
            </a:r>
            <a:r>
              <a:rPr lang="en-US" sz="2800">
                <a:solidFill>
                  <a:srgbClr val="FFFFFF"/>
                </a:solidFill>
              </a:rPr>
              <a:t>Skagit Agricultural </a:t>
            </a:r>
            <a:r>
              <a:rPr lang="en-US" sz="2800" dirty="0">
                <a:solidFill>
                  <a:srgbClr val="FFFFFF"/>
                </a:solidFill>
              </a:rPr>
              <a:t>Suicide Prevention Pilot Program </a:t>
            </a:r>
          </a:p>
        </p:txBody>
      </p:sp>
      <p:pic>
        <p:nvPicPr>
          <p:cNvPr id="8" name="Content Placeholder 1">
            <a:extLst>
              <a:ext uri="{FF2B5EF4-FFF2-40B4-BE49-F238E27FC236}">
                <a16:creationId xmlns:a16="http://schemas.microsoft.com/office/drawing/2014/main" id="{85247A37-CE26-4DB5-82D2-6CB847853828}"/>
              </a:ext>
            </a:extLst>
          </p:cNvPr>
          <p:cNvPicPr>
            <a:picLocks noChangeAspect="1"/>
          </p:cNvPicPr>
          <p:nvPr/>
        </p:nvPicPr>
        <p:blipFill>
          <a:blip r:embed="rId3"/>
          <a:stretch>
            <a:fillRect/>
          </a:stretch>
        </p:blipFill>
        <p:spPr bwMode="auto">
          <a:xfrm>
            <a:off x="6392915" y="1695751"/>
            <a:ext cx="4293745" cy="4059237"/>
          </a:xfrm>
          <a:prstGeom prst="rect">
            <a:avLst/>
          </a:prstGeom>
          <a:noFill/>
          <a:ln w="9525">
            <a:noFill/>
            <a:miter lim="800000"/>
            <a:headEnd/>
            <a:tailEnd/>
          </a:ln>
        </p:spPr>
      </p:pic>
      <p:pic>
        <p:nvPicPr>
          <p:cNvPr id="4" name="Picture 3" descr="A picture containing text&#10;&#10;Description automatically generated">
            <a:extLst>
              <a:ext uri="{FF2B5EF4-FFF2-40B4-BE49-F238E27FC236}">
                <a16:creationId xmlns:a16="http://schemas.microsoft.com/office/drawing/2014/main" id="{72A6AE58-389E-494C-A5AA-0089AF7AA6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952" t="592" r="32370"/>
          <a:stretch/>
        </p:blipFill>
        <p:spPr>
          <a:xfrm rot="5400000">
            <a:off x="2071538" y="1837917"/>
            <a:ext cx="2721169" cy="5112974"/>
          </a:xfrm>
          <a:prstGeom prst="rect">
            <a:avLst/>
          </a:prstGeom>
        </p:spPr>
      </p:pic>
    </p:spTree>
    <p:extLst>
      <p:ext uri="{BB962C8B-B14F-4D97-AF65-F5344CB8AC3E}">
        <p14:creationId xmlns:p14="http://schemas.microsoft.com/office/powerpoint/2010/main" val="3640954911"/>
      </p:ext>
    </p:extLst>
  </p:cSld>
  <p:clrMapOvr>
    <a:masterClrMapping/>
  </p:clrMapOvr>
</p:sld>
</file>

<file path=ppt/theme/theme1.xml><?xml version="1.0" encoding="utf-8"?>
<a:theme xmlns:a="http://schemas.openxmlformats.org/drawingml/2006/main" name="10_ExtMktnew1">
  <a:themeElements>
    <a:clrScheme name="ExtMktnew1 8">
      <a:dk1>
        <a:srgbClr val="3E2116"/>
      </a:dk1>
      <a:lt1>
        <a:srgbClr val="DFECE4"/>
      </a:lt1>
      <a:dk2>
        <a:srgbClr val="3E2116"/>
      </a:dk2>
      <a:lt2>
        <a:srgbClr val="495058"/>
      </a:lt2>
      <a:accent1>
        <a:srgbClr val="677F91"/>
      </a:accent1>
      <a:accent2>
        <a:srgbClr val="5C8A70"/>
      </a:accent2>
      <a:accent3>
        <a:srgbClr val="ECF4EF"/>
      </a:accent3>
      <a:accent4>
        <a:srgbClr val="341B11"/>
      </a:accent4>
      <a:accent5>
        <a:srgbClr val="B8C0C7"/>
      </a:accent5>
      <a:accent6>
        <a:srgbClr val="537D65"/>
      </a:accent6>
      <a:hlink>
        <a:srgbClr val="008138"/>
      </a:hlink>
      <a:folHlink>
        <a:srgbClr val="881525"/>
      </a:folHlink>
    </a:clrScheme>
    <a:fontScheme name="ExtMktnew1">
      <a:majorFont>
        <a:latin typeface="Stone Sans"/>
        <a:ea typeface=""/>
        <a:cs typeface=""/>
      </a:majorFont>
      <a:minorFont>
        <a:latin typeface="Stone Sans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ExtMktnew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xtMktnew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xtMktnew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xtMktnew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xtMktnew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xtMktnew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xtMktnew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xtMktnew1 8">
        <a:dk1>
          <a:srgbClr val="3E2116"/>
        </a:dk1>
        <a:lt1>
          <a:srgbClr val="DFECE4"/>
        </a:lt1>
        <a:dk2>
          <a:srgbClr val="3E2116"/>
        </a:dk2>
        <a:lt2>
          <a:srgbClr val="495058"/>
        </a:lt2>
        <a:accent1>
          <a:srgbClr val="677F91"/>
        </a:accent1>
        <a:accent2>
          <a:srgbClr val="5C8A70"/>
        </a:accent2>
        <a:accent3>
          <a:srgbClr val="ECF4EF"/>
        </a:accent3>
        <a:accent4>
          <a:srgbClr val="341B11"/>
        </a:accent4>
        <a:accent5>
          <a:srgbClr val="B8C0C7"/>
        </a:accent5>
        <a:accent6>
          <a:srgbClr val="537D65"/>
        </a:accent6>
        <a:hlink>
          <a:srgbClr val="008138"/>
        </a:hlink>
        <a:folHlink>
          <a:srgbClr val="881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ExtMktnew1">
  <a:themeElements>
    <a:clrScheme name="ExtMktnew1 8">
      <a:dk1>
        <a:srgbClr val="3E2116"/>
      </a:dk1>
      <a:lt1>
        <a:srgbClr val="DFECE4"/>
      </a:lt1>
      <a:dk2>
        <a:srgbClr val="3E2116"/>
      </a:dk2>
      <a:lt2>
        <a:srgbClr val="495058"/>
      </a:lt2>
      <a:accent1>
        <a:srgbClr val="677F91"/>
      </a:accent1>
      <a:accent2>
        <a:srgbClr val="5C8A70"/>
      </a:accent2>
      <a:accent3>
        <a:srgbClr val="ECF4EF"/>
      </a:accent3>
      <a:accent4>
        <a:srgbClr val="341B11"/>
      </a:accent4>
      <a:accent5>
        <a:srgbClr val="B8C0C7"/>
      </a:accent5>
      <a:accent6>
        <a:srgbClr val="537D65"/>
      </a:accent6>
      <a:hlink>
        <a:srgbClr val="008138"/>
      </a:hlink>
      <a:folHlink>
        <a:srgbClr val="881525"/>
      </a:folHlink>
    </a:clrScheme>
    <a:fontScheme name="ExtMktnew1">
      <a:majorFont>
        <a:latin typeface="Stone Sans"/>
        <a:ea typeface=""/>
        <a:cs typeface=""/>
      </a:majorFont>
      <a:minorFont>
        <a:latin typeface="Stone Sans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ExtMktnew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xtMktnew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xtMktnew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xtMktnew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xtMktnew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xtMktnew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xtMktnew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xtMktnew1 8">
        <a:dk1>
          <a:srgbClr val="3E2116"/>
        </a:dk1>
        <a:lt1>
          <a:srgbClr val="DFECE4"/>
        </a:lt1>
        <a:dk2>
          <a:srgbClr val="3E2116"/>
        </a:dk2>
        <a:lt2>
          <a:srgbClr val="495058"/>
        </a:lt2>
        <a:accent1>
          <a:srgbClr val="677F91"/>
        </a:accent1>
        <a:accent2>
          <a:srgbClr val="5C8A70"/>
        </a:accent2>
        <a:accent3>
          <a:srgbClr val="ECF4EF"/>
        </a:accent3>
        <a:accent4>
          <a:srgbClr val="341B11"/>
        </a:accent4>
        <a:accent5>
          <a:srgbClr val="B8C0C7"/>
        </a:accent5>
        <a:accent6>
          <a:srgbClr val="537D65"/>
        </a:accent6>
        <a:hlink>
          <a:srgbClr val="008138"/>
        </a:hlink>
        <a:folHlink>
          <a:srgbClr val="88152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4ACA9169F24741960300EE7E179CBF" ma:contentTypeVersion="12" ma:contentTypeDescription="Create a new document." ma:contentTypeScope="" ma:versionID="9504335a86a05c36b416aae59556e198">
  <xsd:schema xmlns:xsd="http://www.w3.org/2001/XMLSchema" xmlns:xs="http://www.w3.org/2001/XMLSchema" xmlns:p="http://schemas.microsoft.com/office/2006/metadata/properties" xmlns:ns2="f676eefc-c70f-44d5-9c82-a6ac291a9a04" xmlns:ns3="8d870ad8-583b-4742-b43c-5bae179a646f" targetNamespace="http://schemas.microsoft.com/office/2006/metadata/properties" ma:root="true" ma:fieldsID="62fd86d9a42f2a3d99fbcd3bab9ed757" ns2:_="" ns3:_="">
    <xsd:import namespace="f676eefc-c70f-44d5-9c82-a6ac291a9a04"/>
    <xsd:import namespace="8d870ad8-583b-4742-b43c-5bae179a64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6eefc-c70f-44d5-9c82-a6ac291a9a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870ad8-583b-4742-b43c-5bae179a646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84B49B-96CF-4633-AE98-09F1C0D1C47A}">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8d870ad8-583b-4742-b43c-5bae179a646f"/>
    <ds:schemaRef ds:uri="f676eefc-c70f-44d5-9c82-a6ac291a9a04"/>
    <ds:schemaRef ds:uri="http://www.w3.org/XML/1998/namespace"/>
  </ds:schemaRefs>
</ds:datastoreItem>
</file>

<file path=customXml/itemProps2.xml><?xml version="1.0" encoding="utf-8"?>
<ds:datastoreItem xmlns:ds="http://schemas.openxmlformats.org/officeDocument/2006/customXml" ds:itemID="{8D1BE275-734A-47AA-85A7-5070AA876617}">
  <ds:schemaRefs>
    <ds:schemaRef ds:uri="http://schemas.microsoft.com/sharepoint/v3/contenttype/forms"/>
  </ds:schemaRefs>
</ds:datastoreItem>
</file>

<file path=customXml/itemProps3.xml><?xml version="1.0" encoding="utf-8"?>
<ds:datastoreItem xmlns:ds="http://schemas.openxmlformats.org/officeDocument/2006/customXml" ds:itemID="{8C1FD819-4B60-4EAC-98FD-5669D605A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76eefc-c70f-44d5-9c82-a6ac291a9a04"/>
    <ds:schemaRef ds:uri="8d870ad8-583b-4742-b43c-5bae179a64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290</TotalTime>
  <Words>1762</Words>
  <Application>Microsoft Office PowerPoint</Application>
  <PresentationFormat>Widescreen</PresentationFormat>
  <Paragraphs>245</Paragraphs>
  <Slides>22</Slides>
  <Notes>11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22</vt:i4>
      </vt:variant>
    </vt:vector>
  </HeadingPairs>
  <TitlesOfParts>
    <vt:vector size="35" baseType="lpstr">
      <vt:lpstr>Arial</vt:lpstr>
      <vt:lpstr>Calibri</vt:lpstr>
      <vt:lpstr>Oswald</vt:lpstr>
      <vt:lpstr>STone</vt:lpstr>
      <vt:lpstr>Stone Sans</vt:lpstr>
      <vt:lpstr>Stone Sans Semibold</vt:lpstr>
      <vt:lpstr>Times</vt:lpstr>
      <vt:lpstr>Wingdings</vt:lpstr>
      <vt:lpstr>10_ExtMktnew1</vt:lpstr>
      <vt:lpstr>Default Design</vt:lpstr>
      <vt:lpstr>5_ExtMktnew1</vt:lpstr>
      <vt:lpstr>1_Default Design</vt:lpstr>
      <vt:lpstr>2_Default Design</vt:lpstr>
      <vt:lpstr>  Farm Stress and Agriculture Suicide Prevention   October 5th, 2021</vt:lpstr>
      <vt:lpstr>1996</vt:lpstr>
      <vt:lpstr>February 2019</vt:lpstr>
      <vt:lpstr>CDC Reported Data</vt:lpstr>
      <vt:lpstr> Centers for Disease Control and Prevention Data</vt:lpstr>
      <vt:lpstr>Agriculture is a Stressful Occupation</vt:lpstr>
      <vt:lpstr>Barriers Facing Rural Communities</vt:lpstr>
      <vt:lpstr>PowerPoint Presentation</vt:lpstr>
      <vt:lpstr>Washington State Department of Health  House Bill 2671  March 2019- Current  </vt:lpstr>
      <vt:lpstr>Farm and Ranch Stress Assistance Network Round 1</vt:lpstr>
      <vt:lpstr>Farm and Ranch Stress Assistance Network Round 2</vt:lpstr>
      <vt:lpstr>Approach</vt:lpstr>
      <vt:lpstr>Farm and Ranch Stress Assistance Network</vt:lpstr>
      <vt:lpstr>WRASAP Services 2021</vt:lpstr>
      <vt:lpstr>Survey</vt:lpstr>
      <vt:lpstr>PowerPoint Presentation</vt:lpstr>
      <vt:lpstr>Look for signs </vt:lpstr>
      <vt:lpstr>Don’t be afraid to act</vt:lpstr>
      <vt:lpstr>Videos</vt:lpstr>
      <vt:lpstr>Commercial</vt:lpstr>
      <vt:lpstr>Promotional Materials</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Stress and Ag Suicide Prevention   September 2020</dc:title>
  <dc:creator>Seymour, Kate</dc:creator>
  <cp:lastModifiedBy>McMoran, Donald W</cp:lastModifiedBy>
  <cp:revision>18</cp:revision>
  <cp:lastPrinted>2020-09-18T18:00:43Z</cp:lastPrinted>
  <dcterms:created xsi:type="dcterms:W3CDTF">2020-09-04T18:37:15Z</dcterms:created>
  <dcterms:modified xsi:type="dcterms:W3CDTF">2021-10-27T00:50:10Z</dcterms:modified>
</cp:coreProperties>
</file>